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drawings/drawing9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drawings/drawing10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6.xml" ContentType="application/vnd.openxmlformats-officedocument.themeOverride+xml"/>
  <Override PartName="/ppt/drawings/drawing11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2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13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28.xml" ContentType="application/vnd.openxmlformats-officedocument.drawingml.chart+xml"/>
  <Override PartName="/ppt/theme/themeOverride7.xml" ContentType="application/vnd.openxmlformats-officedocument.themeOverride+xml"/>
  <Override PartName="/ppt/drawings/drawing1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9.xml" ContentType="application/vnd.openxmlformats-officedocument.drawingml.chart+xml"/>
  <Override PartName="/ppt/theme/themeOverride8.xml" ContentType="application/vnd.openxmlformats-officedocument.themeOverride+xml"/>
  <Override PartName="/ppt/drawings/drawing1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0.xml" ContentType="application/vnd.openxmlformats-officedocument.drawingml.chart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1.xml" ContentType="application/vnd.openxmlformats-officedocument.drawingml.chart+xml"/>
  <Override PartName="/ppt/theme/themeOverride10.xml" ContentType="application/vnd.openxmlformats-officedocument.themeOverride+xml"/>
  <Override PartName="/ppt/drawings/drawing16.xml" ContentType="application/vnd.openxmlformats-officedocument.drawingml.chartshapes+xml"/>
  <Override PartName="/ppt/charts/chart32.xml" ContentType="application/vnd.openxmlformats-officedocument.drawingml.chart+xml"/>
  <Override PartName="/ppt/theme/themeOverride11.xml" ContentType="application/vnd.openxmlformats-officedocument.themeOverride+xml"/>
  <Override PartName="/ppt/charts/chart33.xml" ContentType="application/vnd.openxmlformats-officedocument.drawingml.chart+xml"/>
  <Override PartName="/ppt/theme/themeOverride12.xml" ContentType="application/vnd.openxmlformats-officedocument.themeOverride+xml"/>
  <Override PartName="/ppt/drawings/drawing17.xml" ContentType="application/vnd.openxmlformats-officedocument.drawingml.chartshapes+xml"/>
  <Override PartName="/ppt/charts/chart34.xml" ContentType="application/vnd.openxmlformats-officedocument.drawingml.chart+xml"/>
  <Override PartName="/ppt/theme/themeOverride13.xml" ContentType="application/vnd.openxmlformats-officedocument.themeOverride+xml"/>
  <Override PartName="/ppt/charts/chart35.xml" ContentType="application/vnd.openxmlformats-officedocument.drawingml.chart+xml"/>
  <Override PartName="/ppt/theme/themeOverride14.xml" ContentType="application/vnd.openxmlformats-officedocument.themeOverr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  <p:sldMasterId id="2147483859" r:id="rId2"/>
    <p:sldMasterId id="2147483869" r:id="rId3"/>
    <p:sldMasterId id="2147483878" r:id="rId4"/>
    <p:sldMasterId id="2147483915" r:id="rId5"/>
    <p:sldMasterId id="2147483930" r:id="rId6"/>
    <p:sldMasterId id="2147483945" r:id="rId7"/>
    <p:sldMasterId id="2147483956" r:id="rId8"/>
    <p:sldMasterId id="2147483967" r:id="rId9"/>
    <p:sldMasterId id="2147483976" r:id="rId10"/>
    <p:sldMasterId id="2147483986" r:id="rId11"/>
  </p:sldMasterIdLst>
  <p:notesMasterIdLst>
    <p:notesMasterId r:id="rId57"/>
  </p:notesMasterIdLst>
  <p:sldIdLst>
    <p:sldId id="375" r:id="rId12"/>
    <p:sldId id="404" r:id="rId13"/>
    <p:sldId id="454" r:id="rId14"/>
    <p:sldId id="422" r:id="rId15"/>
    <p:sldId id="423" r:id="rId16"/>
    <p:sldId id="425" r:id="rId17"/>
    <p:sldId id="427" r:id="rId18"/>
    <p:sldId id="428" r:id="rId19"/>
    <p:sldId id="429" r:id="rId20"/>
    <p:sldId id="431" r:id="rId21"/>
    <p:sldId id="432" r:id="rId22"/>
    <p:sldId id="449" r:id="rId23"/>
    <p:sldId id="434" r:id="rId24"/>
    <p:sldId id="438" r:id="rId25"/>
    <p:sldId id="436" r:id="rId26"/>
    <p:sldId id="435" r:id="rId27"/>
    <p:sldId id="437" r:id="rId28"/>
    <p:sldId id="420" r:id="rId29"/>
    <p:sldId id="421" r:id="rId30"/>
    <p:sldId id="439" r:id="rId31"/>
    <p:sldId id="407" r:id="rId32"/>
    <p:sldId id="447" r:id="rId33"/>
    <p:sldId id="448" r:id="rId34"/>
    <p:sldId id="412" r:id="rId35"/>
    <p:sldId id="411" r:id="rId36"/>
    <p:sldId id="396" r:id="rId37"/>
    <p:sldId id="397" r:id="rId38"/>
    <p:sldId id="398" r:id="rId39"/>
    <p:sldId id="399" r:id="rId40"/>
    <p:sldId id="440" r:id="rId41"/>
    <p:sldId id="441" r:id="rId42"/>
    <p:sldId id="442" r:id="rId43"/>
    <p:sldId id="443" r:id="rId44"/>
    <p:sldId id="444" r:id="rId45"/>
    <p:sldId id="445" r:id="rId46"/>
    <p:sldId id="446" r:id="rId47"/>
    <p:sldId id="451" r:id="rId48"/>
    <p:sldId id="452" r:id="rId49"/>
    <p:sldId id="400" r:id="rId50"/>
    <p:sldId id="401" r:id="rId51"/>
    <p:sldId id="402" r:id="rId52"/>
    <p:sldId id="403" r:id="rId53"/>
    <p:sldId id="390" r:id="rId54"/>
    <p:sldId id="450" r:id="rId55"/>
    <p:sldId id="395" r:id="rId56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E4A"/>
    <a:srgbClr val="5BE12B"/>
    <a:srgbClr val="00339A"/>
    <a:srgbClr val="883FE9"/>
    <a:srgbClr val="BB51BB"/>
    <a:srgbClr val="DC303C"/>
    <a:srgbClr val="FFFF66"/>
    <a:srgbClr val="FFFFCC"/>
    <a:srgbClr val="CCFFFF"/>
    <a:srgbClr val="B68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89" d="100"/>
          <a:sy n="89" d="100"/>
        </p:scale>
        <p:origin x="-110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6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1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1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1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14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764943925560799E-2"/>
          <c:y val="0.27344183979557829"/>
          <c:w val="0.79618588802157442"/>
          <c:h val="0.40070627073182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0.20660402812385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B1-4EF2-BAFA-D7AA6169ABB0}"/>
                </c:ext>
              </c:extLst>
            </c:dLbl>
            <c:dLbl>
              <c:idx val="1"/>
              <c:layout>
                <c:manualLayout>
                  <c:x val="-5.830389828127453E-3"/>
                  <c:y val="0.35777770723887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B1-4EF2-BAFA-D7AA6169AB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Факт 2023 г.</c:v>
                </c:pt>
                <c:pt idx="1">
                  <c:v>Факт 2024 г.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6185.9</c:v>
                </c:pt>
                <c:pt idx="1">
                  <c:v>8083.3159999999998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CE-4660-BE0F-CF7285D31A0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5.830389828127453E-3"/>
                  <c:y val="0.20660402812385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B1-4EF2-BAFA-D7AA6169ABB0}"/>
                </c:ext>
              </c:extLst>
            </c:dLbl>
            <c:dLbl>
              <c:idx val="1"/>
              <c:layout>
                <c:manualLayout>
                  <c:x val="1.4575974570318632E-3"/>
                  <c:y val="0.3376212166902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B1-4EF2-BAFA-D7AA6169AB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Факт 2023 г.</c:v>
                </c:pt>
                <c:pt idx="1">
                  <c:v>Факт 2024 г.</c:v>
                </c:pt>
              </c:strCache>
            </c:strRef>
          </c:cat>
          <c:val>
            <c:numRef>
              <c:f>Лист1!$B$3:$C$3</c:f>
              <c:numCache>
                <c:formatCode>0</c:formatCode>
                <c:ptCount val="2"/>
                <c:pt idx="0">
                  <c:v>6134</c:v>
                </c:pt>
                <c:pt idx="1">
                  <c:v>7825.8450000000003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CE-4660-BE0F-CF7285D31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938688"/>
        <c:axId val="146677760"/>
      </c:barChart>
      <c:catAx>
        <c:axId val="145938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6677760"/>
        <c:crosses val="autoZero"/>
        <c:auto val="1"/>
        <c:lblAlgn val="ctr"/>
        <c:lblOffset val="100"/>
        <c:noMultiLvlLbl val="0"/>
      </c:catAx>
      <c:valAx>
        <c:axId val="146677760"/>
        <c:scaling>
          <c:orientation val="minMax"/>
          <c:max val="8200"/>
          <c:min val="4000"/>
        </c:scaling>
        <c:delete val="1"/>
        <c:axPos val="l"/>
        <c:numFmt formatCode="0" sourceLinked="1"/>
        <c:majorTickMark val="out"/>
        <c:minorTickMark val="none"/>
        <c:tickLblPos val="nextTo"/>
        <c:crossAx val="145938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389373632498136"/>
          <c:y val="0.86277311780172572"/>
          <c:w val="0.44584118752645485"/>
          <c:h val="0.1162307362673988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PermianSerif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57211034522737"/>
          <c:y val="0.27436448033551825"/>
          <c:w val="0.40194954183834647"/>
          <c:h val="0.57780246639262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B0A-42F6-AD9A-A1817B4FAAFF}"/>
              </c:ext>
            </c:extLst>
          </c:dPt>
          <c:dPt>
            <c:idx val="4"/>
            <c:bubble3D val="0"/>
            <c:spPr>
              <a:solidFill>
                <a:srgbClr val="FF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11-4DD0-840B-AD0EBA417817}"/>
              </c:ext>
            </c:extLst>
          </c:dPt>
          <c:dPt>
            <c:idx val="9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8EF-496D-B337-3B6D22BC70F1}"/>
              </c:ext>
            </c:extLst>
          </c:dPt>
          <c:dPt>
            <c:idx val="1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8EF-496D-B337-3B6D22BC70F1}"/>
              </c:ext>
            </c:extLst>
          </c:dPt>
          <c:dLbls>
            <c:dLbl>
              <c:idx val="0"/>
              <c:layout>
                <c:manualLayout>
                  <c:x val="5.5713857880525353E-2"/>
                  <c:y val="-9.860015553827351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0A-42F6-AD9A-A1817B4FAAFF}"/>
                </c:ext>
              </c:extLst>
            </c:dLbl>
            <c:dLbl>
              <c:idx val="1"/>
              <c:layout>
                <c:manualLayout>
                  <c:x val="-0.10341314733145592"/>
                  <c:y val="3.32025608265748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EF-496D-B337-3B6D22BC70F1}"/>
                </c:ext>
              </c:extLst>
            </c:dLbl>
            <c:dLbl>
              <c:idx val="2"/>
              <c:layout>
                <c:manualLayout>
                  <c:x val="-0.1139145167445163"/>
                  <c:y val="8.819211059882235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EF-496D-B337-3B6D22BC70F1}"/>
                </c:ext>
              </c:extLst>
            </c:dLbl>
            <c:dLbl>
              <c:idx val="3"/>
              <c:layout>
                <c:manualLayout>
                  <c:x val="-0.14632299309738531"/>
                  <c:y val="0.1066752999666703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11-4DD0-840B-AD0EBA417817}"/>
                </c:ext>
              </c:extLst>
            </c:dLbl>
            <c:dLbl>
              <c:idx val="4"/>
              <c:layout>
                <c:manualLayout>
                  <c:x val="-0.22927863087676248"/>
                  <c:y val="-3.07846003221864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11-4DD0-840B-AD0EBA417817}"/>
                </c:ext>
              </c:extLst>
            </c:dLbl>
            <c:dLbl>
              <c:idx val="5"/>
              <c:layout>
                <c:manualLayout>
                  <c:x val="-0.22260763296831751"/>
                  <c:y val="-0.1622151358182424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EF-496D-B337-3B6D22BC70F1}"/>
                </c:ext>
              </c:extLst>
            </c:dLbl>
            <c:dLbl>
              <c:idx val="6"/>
              <c:layout>
                <c:manualLayout>
                  <c:x val="-0.13171579969375385"/>
                  <c:y val="-0.216235175258304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EF-496D-B337-3B6D22BC70F1}"/>
                </c:ext>
              </c:extLst>
            </c:dLbl>
            <c:dLbl>
              <c:idx val="7"/>
              <c:layout>
                <c:manualLayout>
                  <c:x val="4.878117407244606E-2"/>
                  <c:y val="-0.1461205699366737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EF-496D-B337-3B6D22BC70F1}"/>
                </c:ext>
              </c:extLst>
            </c:dLbl>
            <c:dLbl>
              <c:idx val="8"/>
              <c:layout>
                <c:manualLayout>
                  <c:x val="0.23329316066330794"/>
                  <c:y val="-0.109651705366070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EF-496D-B337-3B6D22BC70F1}"/>
                </c:ext>
              </c:extLst>
            </c:dLbl>
            <c:dLbl>
              <c:idx val="9"/>
              <c:layout>
                <c:manualLayout>
                  <c:x val="0.37869029045081948"/>
                  <c:y val="-7.46154941117653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EF-496D-B337-3B6D22BC70F1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8EF-496D-B337-3B6D22BC70F1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EF-496D-B337-3B6D22BC70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PermianSansTypeface" pitchFamily="50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 </c:v>
                </c:pt>
                <c:pt idx="1">
                  <c:v>Налоги на совокупный доход</c:v>
                </c:pt>
                <c:pt idx="2">
                  <c:v>Налоги на имущество </c:v>
                </c:pt>
                <c:pt idx="3">
                  <c:v>Доходы от продажи материальных и нематериальных активов</c:v>
                </c:pt>
                <c:pt idx="4">
                  <c:v>Доходы от использования имущества</c:v>
                </c:pt>
                <c:pt idx="5">
                  <c:v>Акцизы</c:v>
                </c:pt>
                <c:pt idx="6">
                  <c:v>Госпощлина</c:v>
                </c:pt>
                <c:pt idx="7">
                  <c:v>Прочие налоговые и неналоговые доходы </c:v>
                </c:pt>
                <c:pt idx="8">
                  <c:v>Доходы от оказания платных услуг и компенсации затрат</c:v>
                </c:pt>
                <c:pt idx="9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0.58910558362131249</c:v>
                </c:pt>
                <c:pt idx="1">
                  <c:v>0.15259888482603484</c:v>
                </c:pt>
                <c:pt idx="2">
                  <c:v>0.10259860455359339</c:v>
                </c:pt>
                <c:pt idx="3">
                  <c:v>5.4068930929530211E-2</c:v>
                </c:pt>
                <c:pt idx="4">
                  <c:v>4.2082080604071495E-2</c:v>
                </c:pt>
                <c:pt idx="5">
                  <c:v>1.8645836796328457E-2</c:v>
                </c:pt>
                <c:pt idx="6">
                  <c:v>1.0910353957218889E-2</c:v>
                </c:pt>
                <c:pt idx="7">
                  <c:v>1.0887527355166574E-2</c:v>
                </c:pt>
                <c:pt idx="8">
                  <c:v>1.0458148288162552E-2</c:v>
                </c:pt>
                <c:pt idx="9">
                  <c:v>8.6440490685810237E-3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B0A-42F6-AD9A-A1817B4FA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029462828047354E-2"/>
          <c:y val="0.21169491268646917"/>
          <c:w val="0.95874705070434751"/>
          <c:h val="0.42639075456262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6350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9850" h="25400"/>
            </a:sp3d>
          </c:spPr>
          <c:invertIfNegative val="0"/>
          <c:dLbls>
            <c:dLbl>
              <c:idx val="0"/>
              <c:layout>
                <c:manualLayout>
                  <c:x val="4.432770181844202E-3"/>
                  <c:y val="1.47972064406636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91-41E1-8557-A2C219DADA44}"/>
                </c:ext>
              </c:extLst>
            </c:dLbl>
            <c:dLbl>
              <c:idx val="1"/>
              <c:layout>
                <c:manualLayout>
                  <c:x val="4.4709015382471623E-3"/>
                  <c:y val="-1.3422359201468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78-4DA6-9CF2-6EC20AED28D2}"/>
                </c:ext>
              </c:extLst>
            </c:dLbl>
            <c:dLbl>
              <c:idx val="2"/>
              <c:layout>
                <c:manualLayout>
                  <c:x val="4.48396505849632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EA-42C6-B675-B78C9D3FBEE8}"/>
                </c:ext>
              </c:extLst>
            </c:dLbl>
            <c:dLbl>
              <c:idx val="3"/>
              <c:layout>
                <c:manualLayout>
                  <c:x val="1.5074298487253708E-3"/>
                  <c:y val="2.5853364601654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91-41E1-8557-A2C219DADA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PermianSansTypeface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факт 2023 г. </c:v>
                </c:pt>
                <c:pt idx="1">
                  <c:v> план 2024 г.
</c:v>
                </c:pt>
                <c:pt idx="2">
                  <c:v> факт 2024 г.
</c:v>
                </c:pt>
              </c:strCache>
            </c:strRef>
          </c:cat>
          <c:val>
            <c:numRef>
              <c:f>Лист1!$B$2:$D$2</c:f>
              <c:numCache>
                <c:formatCode>#,##0.0</c:formatCode>
                <c:ptCount val="3"/>
                <c:pt idx="0">
                  <c:v>1599.0630000000001</c:v>
                </c:pt>
                <c:pt idx="1">
                  <c:v>1995.537</c:v>
                </c:pt>
                <c:pt idx="2">
                  <c:v>2095.5970000000002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91-41E1-8557-A2C219DAD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4"/>
        <c:overlap val="5"/>
        <c:axId val="147752832"/>
        <c:axId val="147754368"/>
      </c:barChart>
      <c:catAx>
        <c:axId val="147752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PermianSansTypeface" pitchFamily="50" charset="0"/>
              </a:defRPr>
            </a:pPr>
            <a:endParaRPr lang="ru-RU"/>
          </a:p>
        </c:txPr>
        <c:crossAx val="147754368"/>
        <c:crosses val="autoZero"/>
        <c:auto val="1"/>
        <c:lblAlgn val="ctr"/>
        <c:lblOffset val="100"/>
        <c:noMultiLvlLbl val="0"/>
      </c:catAx>
      <c:valAx>
        <c:axId val="14775436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47752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89634071879984"/>
          <c:y val="1.6883900488683514E-2"/>
          <c:w val="0.66092172018099027"/>
          <c:h val="0.433295056589800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Налог, взимаемый в связи с применением УСН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909807407020135E-3"/>
                  <c:y val="-9.0202509326692843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chemeClr val="bg1"/>
                        </a:solidFill>
                      </a:rPr>
                      <a:t>379,1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9E0-419C-8C36-EF401D7AFB3E}"/>
                </c:ext>
              </c:extLst>
            </c:dLbl>
            <c:dLbl>
              <c:idx val="1"/>
              <c:layout>
                <c:manualLayout>
                  <c:x val="-1.536477272833364E-3"/>
                  <c:y val="-1.2353427976316599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chemeClr val="bg1"/>
                        </a:solidFill>
                      </a:rPr>
                      <a:t>566,3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9E0-419C-8C36-EF401D7AFB3E}"/>
                </c:ext>
              </c:extLst>
            </c:dLbl>
            <c:dLbl>
              <c:idx val="2"/>
              <c:layout>
                <c:manualLayout>
                  <c:x val="7.7365353429450882E-3"/>
                  <c:y val="5.093109649983611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chemeClr val="bg1"/>
                        </a:solidFill>
                      </a:rPr>
                      <a:t>542,8</a:t>
                    </a:r>
                    <a:endParaRPr lang="ru-RU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9E0-419C-8C36-EF401D7AFB3E}"/>
                </c:ext>
              </c:extLst>
            </c:dLbl>
            <c:dLbl>
              <c:idx val="3"/>
              <c:layout>
                <c:manualLayout>
                  <c:x val="-5.4382379548864318E-5"/>
                  <c:y val="4.2750779155525415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chemeClr val="bg1"/>
                        </a:solidFill>
                      </a:rPr>
                      <a:t>542,8</a:t>
                    </a:r>
                    <a:endParaRPr lang="ru-RU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9E0-419C-8C36-EF401D7AFB3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2023 год                          факт</c:v>
                </c:pt>
                <c:pt idx="1">
                  <c:v>2024 год  план</c:v>
                </c:pt>
                <c:pt idx="2">
                  <c:v>2024 год                                факт</c:v>
                </c:pt>
              </c:strCache>
            </c:strRef>
          </c:cat>
          <c:val>
            <c:numRef>
              <c:f>Лист1!$B$2:$D$2</c:f>
              <c:numCache>
                <c:formatCode>#,##0.0</c:formatCode>
                <c:ptCount val="3"/>
                <c:pt idx="0">
                  <c:v>375.00207</c:v>
                </c:pt>
                <c:pt idx="1">
                  <c:v>539.4</c:v>
                </c:pt>
                <c:pt idx="2">
                  <c:v>518.31899999999996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9E0-419C-8C36-EF401D7AFB3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ЕНВД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Лист1!$B$1:$D$1</c:f>
              <c:strCache>
                <c:ptCount val="3"/>
                <c:pt idx="0">
                  <c:v>2023 год                          факт</c:v>
                </c:pt>
                <c:pt idx="1">
                  <c:v>2024 год  план</c:v>
                </c:pt>
                <c:pt idx="2">
                  <c:v>2024 год                                факт</c:v>
                </c:pt>
              </c:strCache>
            </c:strRef>
          </c:cat>
          <c:val>
            <c:numRef>
              <c:f>Лист1!$B$3:$D$3</c:f>
              <c:numCache>
                <c:formatCode>#,##0.0</c:formatCode>
                <c:ptCount val="3"/>
                <c:pt idx="0">
                  <c:v>-0.34458</c:v>
                </c:pt>
                <c:pt idx="1">
                  <c:v>7.7600000000000002E-2</c:v>
                </c:pt>
                <c:pt idx="2">
                  <c:v>4.5999999999999999E-2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9E0-419C-8C36-EF401D7AFB3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</c:spPr>
          <c:invertIfNegative val="0"/>
          <c:cat>
            <c:strRef>
              <c:f>Лист1!$B$1:$D$1</c:f>
              <c:strCache>
                <c:ptCount val="3"/>
                <c:pt idx="0">
                  <c:v>2023 год                          факт</c:v>
                </c:pt>
                <c:pt idx="1">
                  <c:v>2024 год  план</c:v>
                </c:pt>
                <c:pt idx="2">
                  <c:v>2024 год                                факт</c:v>
                </c:pt>
              </c:strCache>
            </c:strRef>
          </c:cat>
          <c:val>
            <c:numRef>
              <c:f>Лист1!$B$4:$D$4</c:f>
              <c:numCache>
                <c:formatCode>#,##0.0</c:formatCode>
                <c:ptCount val="3"/>
                <c:pt idx="0">
                  <c:v>1.80358</c:v>
                </c:pt>
                <c:pt idx="1">
                  <c:v>2.6669999999999998</c:v>
                </c:pt>
                <c:pt idx="2">
                  <c:v>2.7829999999999999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9E0-419C-8C36-EF401D7AFB3E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Налог, взимаемый в связи с применением патентной системы налогообложения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</c:spPr>
          <c:invertIfNegative val="0"/>
          <c:cat>
            <c:strRef>
              <c:f>Лист1!$B$1:$D$1</c:f>
              <c:strCache>
                <c:ptCount val="3"/>
                <c:pt idx="0">
                  <c:v>2023 год                          факт</c:v>
                </c:pt>
                <c:pt idx="1">
                  <c:v>2024 год  план</c:v>
                </c:pt>
                <c:pt idx="2">
                  <c:v>2024 год                                факт</c:v>
                </c:pt>
              </c:strCache>
            </c:strRef>
          </c:cat>
          <c:val>
            <c:numRef>
              <c:f>Лист1!$B$5:$D$5</c:f>
              <c:numCache>
                <c:formatCode>#,##0.0</c:formatCode>
                <c:ptCount val="3"/>
                <c:pt idx="0">
                  <c:v>2.6013799999999998</c:v>
                </c:pt>
                <c:pt idx="1">
                  <c:v>24.177</c:v>
                </c:pt>
                <c:pt idx="2">
                  <c:v>21.683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35-44B1-A22D-84EF5ADB5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147333888"/>
        <c:axId val="147335424"/>
      </c:barChart>
      <c:catAx>
        <c:axId val="147333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335424"/>
        <c:crosses val="autoZero"/>
        <c:auto val="1"/>
        <c:lblAlgn val="ctr"/>
        <c:lblOffset val="100"/>
        <c:noMultiLvlLbl val="0"/>
      </c:catAx>
      <c:valAx>
        <c:axId val="147335424"/>
        <c:scaling>
          <c:orientation val="minMax"/>
          <c:max val="60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4733388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ln>
            <a:solidFill>
              <a:schemeClr val="accent1">
                <a:alpha val="78000"/>
              </a:schemeClr>
            </a:solidFill>
          </a:ln>
        </c:spPr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600">
          <a:latin typeface="PermianSerifTypeface" pitchFamily="50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856429584387917"/>
          <c:y val="0.13851186762242068"/>
          <c:w val="0.72228727248414237"/>
          <c:h val="0.11556751935369915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Доходы всего</c:v>
                </c:pt>
              </c:strCache>
            </c:strRef>
          </c:tx>
          <c:spPr>
            <a:ln w="34925">
              <a:solidFill>
                <a:srgbClr val="142DAC"/>
              </a:solidFill>
            </a:ln>
          </c:spPr>
          <c:marker>
            <c:symbol val="square"/>
            <c:size val="7"/>
            <c:spPr>
              <a:solidFill>
                <a:srgbClr val="142DAC"/>
              </a:solidFill>
              <a:ln>
                <a:solidFill>
                  <a:srgbClr val="142DAC"/>
                </a:solidFill>
                <a:tailEnd type="stealth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Лист1!$B$2:$B$4</c:f>
              <c:strCache>
                <c:ptCount val="3"/>
                <c:pt idx="0">
                  <c:v>2023 факт</c:v>
                </c:pt>
                <c:pt idx="1">
                  <c:v>2024 план</c:v>
                </c:pt>
                <c:pt idx="2">
                  <c:v>2024 факт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379.1</c:v>
                </c:pt>
                <c:pt idx="1">
                  <c:v>566.29999999999995</c:v>
                </c:pt>
                <c:pt idx="2">
                  <c:v>542.79999999999995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E30-4FF8-A115-E6663508C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374080"/>
        <c:axId val="147376000"/>
      </c:lineChart>
      <c:catAx>
        <c:axId val="147374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7376000"/>
        <c:crosses val="autoZero"/>
        <c:auto val="1"/>
        <c:lblAlgn val="ctr"/>
        <c:lblOffset val="100"/>
        <c:noMultiLvlLbl val="0"/>
      </c:catAx>
      <c:valAx>
        <c:axId val="147376000"/>
        <c:scaling>
          <c:orientation val="minMax"/>
          <c:min val="0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 sz="1400">
                    <a:latin typeface="PermianSerifTypeface" pitchFamily="50" charset="0"/>
                  </a:defRPr>
                </a:pPr>
                <a:r>
                  <a:rPr lang="ru-RU" sz="1400" dirty="0">
                    <a:latin typeface="PermianSerifTypeface" pitchFamily="50" charset="0"/>
                  </a:rPr>
                  <a:t>млн руб.</a:t>
                </a:r>
              </a:p>
            </c:rich>
          </c:tx>
          <c:layout>
            <c:manualLayout>
              <c:xMode val="edge"/>
              <c:yMode val="edge"/>
              <c:x val="0.83968996442038657"/>
              <c:y val="2.7050865146362044E-2"/>
            </c:manualLayout>
          </c:layout>
          <c:overlay val="0"/>
        </c:title>
        <c:numFmt formatCode="#,##0" sourceLinked="0"/>
        <c:majorTickMark val="out"/>
        <c:minorTickMark val="none"/>
        <c:tickLblPos val="none"/>
        <c:crossAx val="14737408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ru-RU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29820001784864"/>
          <c:y val="0.20382792651944498"/>
          <c:w val="0.68773076139688183"/>
          <c:h val="0.380519795127353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 от аренды земли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Лист1!$B$1:$D$1</c:f>
              <c:strCache>
                <c:ptCount val="3"/>
                <c:pt idx="0">
                  <c:v> 2023 г. факт</c:v>
                </c:pt>
                <c:pt idx="1">
                  <c:v>  2024 г.  план</c:v>
                </c:pt>
                <c:pt idx="2">
                  <c:v> 2024 г. факт</c:v>
                </c:pt>
              </c:strCache>
            </c:strRef>
          </c:cat>
          <c:val>
            <c:numRef>
              <c:f>Лист1!$B$2:$D$2</c:f>
              <c:numCache>
                <c:formatCode>#,##0.0</c:formatCode>
                <c:ptCount val="3"/>
                <c:pt idx="0">
                  <c:v>101.03700000000001</c:v>
                </c:pt>
                <c:pt idx="1">
                  <c:v>113.40600000000001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D17-47EE-AF4D-561E22CB593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Доходы от сдачи в аренду имущества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Лист1!$B$1:$D$1</c:f>
              <c:strCache>
                <c:ptCount val="3"/>
                <c:pt idx="0">
                  <c:v> 2023 г. факт</c:v>
                </c:pt>
                <c:pt idx="1">
                  <c:v>  2024 г.  план</c:v>
                </c:pt>
                <c:pt idx="2">
                  <c:v> 2024 г. факт</c:v>
                </c:pt>
              </c:strCache>
            </c:strRef>
          </c:cat>
          <c:val>
            <c:numRef>
              <c:f>Лист1!$B$3:$D$3</c:f>
              <c:numCache>
                <c:formatCode>#,##0.0</c:formatCode>
                <c:ptCount val="3"/>
                <c:pt idx="0">
                  <c:v>16.920000000000002</c:v>
                </c:pt>
                <c:pt idx="1">
                  <c:v>17.963999999999999</c:v>
                </c:pt>
                <c:pt idx="2">
                  <c:v>18.5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D17-47EE-AF4D-561E22CB593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Прочие доходы от использования имущества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Лист1!$B$1:$D$1</c:f>
              <c:strCache>
                <c:ptCount val="3"/>
                <c:pt idx="0">
                  <c:v> 2023 г. факт</c:v>
                </c:pt>
                <c:pt idx="1">
                  <c:v>  2024 г.  план</c:v>
                </c:pt>
                <c:pt idx="2">
                  <c:v> 2024 г. факт</c:v>
                </c:pt>
              </c:strCache>
            </c:strRef>
          </c:cat>
          <c:val>
            <c:numRef>
              <c:f>Лист1!$B$4:$D$4</c:f>
              <c:numCache>
                <c:formatCode>#,##0.0</c:formatCode>
                <c:ptCount val="3"/>
                <c:pt idx="0">
                  <c:v>9.1</c:v>
                </c:pt>
                <c:pt idx="1">
                  <c:v>14</c:v>
                </c:pt>
                <c:pt idx="2">
                  <c:v>15.1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D17-47EE-AF4D-561E22CB5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100"/>
        <c:axId val="147396864"/>
        <c:axId val="147406848"/>
      </c:barChart>
      <c:catAx>
        <c:axId val="147396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406848"/>
        <c:crosses val="autoZero"/>
        <c:auto val="1"/>
        <c:lblAlgn val="ctr"/>
        <c:lblOffset val="100"/>
        <c:noMultiLvlLbl val="0"/>
      </c:catAx>
      <c:valAx>
        <c:axId val="147406848"/>
        <c:scaling>
          <c:orientation val="minMax"/>
          <c:min val="0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47396864"/>
        <c:crosses val="autoZero"/>
        <c:crossBetween val="between"/>
        <c:majorUnit val="40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txPr>
    <a:bodyPr/>
    <a:lstStyle/>
    <a:p>
      <a:pPr>
        <a:defRPr sz="1600">
          <a:latin typeface="PermianSansTypeface" pitchFamily="50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85643039478248"/>
          <c:y val="0.11595541922225011"/>
          <c:w val="0.72228727248414237"/>
          <c:h val="0.11556751935369915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Доходы всего</c:v>
                </c:pt>
              </c:strCache>
            </c:strRef>
          </c:tx>
          <c:spPr>
            <a:ln w="34925">
              <a:solidFill>
                <a:srgbClr val="142DAC"/>
              </a:solidFill>
            </a:ln>
          </c:spPr>
          <c:marker>
            <c:symbol val="square"/>
            <c:size val="7"/>
            <c:spPr>
              <a:solidFill>
                <a:srgbClr val="142DAC"/>
              </a:solidFill>
              <a:ln>
                <a:solidFill>
                  <a:srgbClr val="142DAC"/>
                </a:solidFill>
                <a:tailEnd type="stealth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5.2005231032710153E-2"/>
                  <c:y val="5.5123756741785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97-4698-AFC4-F33888FA92B4}"/>
                </c:ext>
              </c:extLst>
            </c:dLbl>
            <c:dLbl>
              <c:idx val="1"/>
              <c:layout>
                <c:manualLayout>
                  <c:x val="-5.7574357985453836E-2"/>
                  <c:y val="4.2591009988171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97-4698-AFC4-F33888FA92B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Лист1!$B$2:$B$4</c:f>
              <c:strCache>
                <c:ptCount val="3"/>
                <c:pt idx="0">
                  <c:v>2023 факт</c:v>
                </c:pt>
                <c:pt idx="1">
                  <c:v>2024 план</c:v>
                </c:pt>
                <c:pt idx="2">
                  <c:v>2024 факт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127.1</c:v>
                </c:pt>
                <c:pt idx="1">
                  <c:v>145.4</c:v>
                </c:pt>
                <c:pt idx="2">
                  <c:v>149.69999999999999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E30-4FF8-A115-E6663508C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440384"/>
        <c:axId val="147441920"/>
      </c:lineChart>
      <c:catAx>
        <c:axId val="147440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7441920"/>
        <c:crosses val="autoZero"/>
        <c:auto val="1"/>
        <c:lblAlgn val="ctr"/>
        <c:lblOffset val="100"/>
        <c:noMultiLvlLbl val="0"/>
      </c:catAx>
      <c:valAx>
        <c:axId val="147441920"/>
        <c:scaling>
          <c:orientation val="minMax"/>
          <c:min val="0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млн руб.</a:t>
                </a:r>
              </a:p>
            </c:rich>
          </c:tx>
          <c:layout>
            <c:manualLayout>
              <c:xMode val="edge"/>
              <c:yMode val="edge"/>
              <c:x val="0.85599300824651603"/>
              <c:y val="4.058473418646439E-2"/>
            </c:manualLayout>
          </c:layout>
          <c:overlay val="0"/>
        </c:title>
        <c:numFmt formatCode="#,##0" sourceLinked="0"/>
        <c:majorTickMark val="out"/>
        <c:minorTickMark val="none"/>
        <c:tickLblPos val="none"/>
        <c:crossAx val="14744038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PermianSerifTypeface" pitchFamily="50" charset="0"/>
        </a:defRPr>
      </a:pPr>
      <a:endParaRPr lang="ru-RU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26062844869086"/>
          <c:y val="0"/>
          <c:w val="0.72445688904936456"/>
          <c:h val="0.569293141997888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 от реализации имущества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Лист1!$B$1:$D$1</c:f>
              <c:strCache>
                <c:ptCount val="3"/>
                <c:pt idx="0">
                  <c:v>2023 г. факт</c:v>
                </c:pt>
                <c:pt idx="1">
                  <c:v>2024 г. план</c:v>
                </c:pt>
                <c:pt idx="2">
                  <c:v> 2024 г. факт</c:v>
                </c:pt>
              </c:strCache>
            </c:strRef>
          </c:cat>
          <c:val>
            <c:numRef>
              <c:f>Лист1!$B$2:$D$2</c:f>
              <c:numCache>
                <c:formatCode>#,##0.0</c:formatCode>
                <c:ptCount val="3"/>
                <c:pt idx="0">
                  <c:v>7.2859999999999996</c:v>
                </c:pt>
                <c:pt idx="1">
                  <c:v>27.67</c:v>
                </c:pt>
                <c:pt idx="2">
                  <c:v>16.367999999999999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B42-4733-A6AE-40CD1ECD1C1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Доходы от продажи земли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Лист1!$B$1:$D$1</c:f>
              <c:strCache>
                <c:ptCount val="3"/>
                <c:pt idx="0">
                  <c:v>2023 г. факт</c:v>
                </c:pt>
                <c:pt idx="1">
                  <c:v>2024 г. план</c:v>
                </c:pt>
                <c:pt idx="2">
                  <c:v> 2024 г. факт</c:v>
                </c:pt>
              </c:strCache>
            </c:strRef>
          </c:cat>
          <c:val>
            <c:numRef>
              <c:f>Лист1!$B$3:$D$3</c:f>
              <c:numCache>
                <c:formatCode>#,##0.0</c:formatCode>
                <c:ptCount val="3"/>
                <c:pt idx="0">
                  <c:v>98.649999999999991</c:v>
                </c:pt>
                <c:pt idx="1">
                  <c:v>118.152</c:v>
                </c:pt>
                <c:pt idx="2">
                  <c:v>141.11600000000001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B42-4733-A6AE-40CD1ECD1C11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Плата за увеличение площади земельных участков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Лист1!$B$1:$D$1</c:f>
              <c:strCache>
                <c:ptCount val="3"/>
                <c:pt idx="0">
                  <c:v>2023 г. факт</c:v>
                </c:pt>
                <c:pt idx="1">
                  <c:v>2024 г. план</c:v>
                </c:pt>
                <c:pt idx="2">
                  <c:v> 2024 г. факт</c:v>
                </c:pt>
              </c:strCache>
            </c:strRef>
          </c:cat>
          <c:val>
            <c:numRef>
              <c:f>Лист1!$B$4:$D$4</c:f>
              <c:numCache>
                <c:formatCode>#,##0.0</c:formatCode>
                <c:ptCount val="3"/>
                <c:pt idx="0">
                  <c:v>34.951999999999998</c:v>
                </c:pt>
                <c:pt idx="1">
                  <c:v>32.5</c:v>
                </c:pt>
                <c:pt idx="2">
                  <c:v>34.848999999999997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B42-4733-A6AE-40CD1ECD1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100"/>
        <c:axId val="148421248"/>
        <c:axId val="148427136"/>
      </c:barChart>
      <c:catAx>
        <c:axId val="14842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8427136"/>
        <c:crosses val="autoZero"/>
        <c:auto val="1"/>
        <c:lblAlgn val="ctr"/>
        <c:lblOffset val="100"/>
        <c:noMultiLvlLbl val="0"/>
      </c:catAx>
      <c:valAx>
        <c:axId val="148427136"/>
        <c:scaling>
          <c:orientation val="minMax"/>
          <c:min val="0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48421248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txPr>
    <a:bodyPr/>
    <a:lstStyle/>
    <a:p>
      <a:pPr>
        <a:defRPr sz="1600">
          <a:latin typeface="PermianSansTypeface" pitchFamily="50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25973958316557"/>
          <c:y val="0.11879143919926211"/>
          <c:w val="0.64869797692147135"/>
          <c:h val="9.8269537196759446E-2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Доходы всего</c:v>
                </c:pt>
              </c:strCache>
            </c:strRef>
          </c:tx>
          <c:spPr>
            <a:ln w="34925">
              <a:solidFill>
                <a:srgbClr val="142DAC"/>
              </a:solidFill>
            </a:ln>
          </c:spPr>
          <c:marker>
            <c:symbol val="square"/>
            <c:size val="7"/>
            <c:spPr>
              <a:solidFill>
                <a:srgbClr val="142DAC"/>
              </a:solidFill>
              <a:ln>
                <a:solidFill>
                  <a:srgbClr val="142DAC"/>
                </a:solidFill>
                <a:tailEnd type="stealth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3.3721270833085716E-2"/>
                  <c:y val="7.6727585823797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CA-4296-A940-58EC45DDE5DC}"/>
                </c:ext>
              </c:extLst>
            </c:dLbl>
            <c:dLbl>
              <c:idx val="1"/>
              <c:layout>
                <c:manualLayout>
                  <c:x val="-4.4877977581283209E-2"/>
                  <c:y val="5.303493820386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CA-4296-A940-58EC45DDE5DC}"/>
                </c:ext>
              </c:extLst>
            </c:dLbl>
            <c:dLbl>
              <c:idx val="2"/>
              <c:layout>
                <c:manualLayout>
                  <c:x val="-5.3656473759095498E-2"/>
                  <c:y val="5.03821386607087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5A-48E0-A173-EFF2E7718E7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PermianSansTypeface" pitchFamily="50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Лист1!$B$2:$B$4</c:f>
              <c:strCache>
                <c:ptCount val="3"/>
                <c:pt idx="0">
                  <c:v>2023 факт</c:v>
                </c:pt>
                <c:pt idx="1">
                  <c:v>2024 план</c:v>
                </c:pt>
                <c:pt idx="2">
                  <c:v>2024 факт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140.9</c:v>
                </c:pt>
                <c:pt idx="1">
                  <c:v>178.3</c:v>
                </c:pt>
                <c:pt idx="2">
                  <c:v>192.3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E30-4FF8-A115-E6663508C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475456"/>
        <c:axId val="147501824"/>
      </c:lineChart>
      <c:catAx>
        <c:axId val="147475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7501824"/>
        <c:crosses val="autoZero"/>
        <c:auto val="1"/>
        <c:lblAlgn val="ctr"/>
        <c:lblOffset val="100"/>
        <c:noMultiLvlLbl val="0"/>
      </c:catAx>
      <c:valAx>
        <c:axId val="147501824"/>
        <c:scaling>
          <c:orientation val="minMax"/>
          <c:min val="0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 sz="1600">
                    <a:latin typeface="PermianSerifTypeface" pitchFamily="50" charset="0"/>
                  </a:defRPr>
                </a:pPr>
                <a:r>
                  <a:rPr lang="ru-RU" sz="1600" dirty="0">
                    <a:latin typeface="PermianSerifTypeface" pitchFamily="50" charset="0"/>
                  </a:rPr>
                  <a:t>млн. руб.</a:t>
                </a:r>
              </a:p>
            </c:rich>
          </c:tx>
          <c:layout>
            <c:manualLayout>
              <c:xMode val="edge"/>
              <c:yMode val="edge"/>
              <c:x val="0.86506537524241689"/>
              <c:y val="5.1990927561721016E-2"/>
            </c:manualLayout>
          </c:layout>
          <c:overlay val="0"/>
        </c:title>
        <c:numFmt formatCode="#,##0" sourceLinked="0"/>
        <c:majorTickMark val="out"/>
        <c:minorTickMark val="none"/>
        <c:tickLblPos val="none"/>
        <c:crossAx val="1474754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5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BF4-4780-92EE-A96DC8283E97}"/>
              </c:ext>
            </c:extLst>
          </c:dPt>
          <c:dLbls>
            <c:dLbl>
              <c:idx val="0"/>
              <c:layout>
                <c:manualLayout>
                  <c:x val="3.5993733122623565E-3"/>
                  <c:y val="-1.8565188663247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6 390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BF4-4780-92EE-A96DC8283E97}"/>
                </c:ext>
              </c:extLst>
            </c:dLbl>
            <c:dLbl>
              <c:idx val="1"/>
              <c:layout>
                <c:manualLayout>
                  <c:x val="7.198746624524713E-3"/>
                  <c:y val="-1.23767924421652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8 142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BF4-4780-92EE-A96DC8283E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0</c:formatCode>
                <c:ptCount val="2"/>
                <c:pt idx="0">
                  <c:v>6389.9</c:v>
                </c:pt>
                <c:pt idx="1">
                  <c:v>8141.8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BF4-4780-92EE-A96DC8283E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7.198746624524713E-3"/>
                  <c:y val="-1.54709905527066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6 134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BF4-4780-92EE-A96DC8283E97}"/>
                </c:ext>
              </c:extLst>
            </c:dLbl>
            <c:dLbl>
              <c:idx val="1"/>
              <c:layout>
                <c:manualLayout>
                  <c:x val="1.6197179905180603E-2"/>
                  <c:y val="-1.23767924421652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7 826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BF4-4780-92EE-A96DC8283E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0</c:formatCode>
                <c:ptCount val="2"/>
                <c:pt idx="0">
                  <c:v>6133.9</c:v>
                </c:pt>
                <c:pt idx="1">
                  <c:v>7825.8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BF4-4780-92EE-A96DC8283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000704"/>
        <c:axId val="147002496"/>
        <c:axId val="0"/>
      </c:bar3DChart>
      <c:catAx>
        <c:axId val="14700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7002496"/>
        <c:crosses val="autoZero"/>
        <c:auto val="1"/>
        <c:lblAlgn val="ctr"/>
        <c:lblOffset val="100"/>
        <c:noMultiLvlLbl val="0"/>
      </c:catAx>
      <c:valAx>
        <c:axId val="14700249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147000704"/>
        <c:crosses val="autoZero"/>
        <c:crossBetween val="between"/>
      </c:valAx>
      <c:spPr>
        <a:noFill/>
      </c:spPr>
    </c:plotArea>
    <c:legend>
      <c:legendPos val="b"/>
      <c:layout/>
      <c:overlay val="0"/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456499368922578E-3"/>
          <c:y val="7.3785087859448123E-2"/>
          <c:w val="0.82932952804879612"/>
          <c:h val="0.83016357631091997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38B-4FDE-BE90-D98604C17551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38B-4FDE-BE90-D98604C17551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38B-4FDE-BE90-D98604C17551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38B-4FDE-BE90-D98604C17551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38B-4FDE-BE90-D98604C17551}"/>
              </c:ext>
            </c:extLst>
          </c:dPt>
          <c:dLbls>
            <c:dLbl>
              <c:idx val="0"/>
              <c:layout>
                <c:manualLayout>
                  <c:x val="-6.9873602007184385E-2"/>
                  <c:y val="-0.29420505539859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8B-4FDE-BE90-D98604C17551}"/>
                </c:ext>
              </c:extLst>
            </c:dLbl>
            <c:dLbl>
              <c:idx val="1"/>
              <c:layout>
                <c:manualLayout>
                  <c:x val="-4.9872352146057848E-2"/>
                  <c:y val="0.15078610155822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8B-4FDE-BE90-D98604C17551}"/>
                </c:ext>
              </c:extLst>
            </c:dLbl>
            <c:dLbl>
              <c:idx val="2"/>
              <c:layout>
                <c:manualLayout>
                  <c:x val="3.3317999388956784E-2"/>
                  <c:y val="-1.0730381024879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8B-4FDE-BE90-D98604C17551}"/>
                </c:ext>
              </c:extLst>
            </c:dLbl>
            <c:dLbl>
              <c:idx val="3"/>
              <c:layout>
                <c:manualLayout>
                  <c:x val="6.8684324426915522E-2"/>
                  <c:y val="1.426622834276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8B-4FDE-BE90-D98604C17551}"/>
                </c:ext>
              </c:extLst>
            </c:dLbl>
            <c:dLbl>
              <c:idx val="4"/>
              <c:layout>
                <c:manualLayout>
                  <c:x val="7.1707310298855685E-3"/>
                  <c:y val="-4.4628028222847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8B-4FDE-BE90-D98604C175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текущие расходы местный бюджет</c:v>
                </c:pt>
                <c:pt idx="1">
                  <c:v>текущие расходы краевой и федеральный бюджеты</c:v>
                </c:pt>
                <c:pt idx="2">
                  <c:v>бюджет развития</c:v>
                </c:pt>
                <c:pt idx="3">
                  <c:v>бюджет развития краевой и федеральный бюджеты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3034</c:v>
                </c:pt>
                <c:pt idx="1">
                  <c:v>3240</c:v>
                </c:pt>
                <c:pt idx="2">
                  <c:v>386</c:v>
                </c:pt>
                <c:pt idx="3">
                  <c:v>1166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38B-4FDE-BE90-D98604C17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8320441247268826"/>
          <c:y val="0.12103051564810519"/>
          <c:w val="0.30806681202088659"/>
          <c:h val="0.7579389687037896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895467755044761E-2"/>
          <c:y val="2.0041965034188119E-2"/>
          <c:w val="0.53803451663265489"/>
          <c:h val="0.809966151905247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Лист1!$B$4:$C$4</c:f>
              <c:numCache>
                <c:formatCode>#,##0</c:formatCode>
                <c:ptCount val="2"/>
                <c:pt idx="0">
                  <c:v>3378.7510000000002</c:v>
                </c:pt>
                <c:pt idx="1">
                  <c:v>4464.8150000000005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82-4694-AB1E-02A105A58806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Дотации, в т.ч. в виде доп. норматива отчислений по НДФЛ, утвержденная в краевом бюджете на 2023 г -569,3, на 2024 г. -702,4 млн руб.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888888888888909E-3"/>
                  <c:y val="3.5152840160617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82-4694-AB1E-02A105A58806}"/>
                </c:ext>
              </c:extLst>
            </c:dLbl>
            <c:dLbl>
              <c:idx val="1"/>
              <c:layout>
                <c:manualLayout>
                  <c:x val="0"/>
                  <c:y val="-4.7274376921082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82-4694-AB1E-02A105A58806}"/>
                </c:ext>
              </c:extLst>
            </c:dLbl>
            <c:dLbl>
              <c:idx val="2"/>
              <c:layout>
                <c:manualLayout>
                  <c:x val="2.7777777777777835E-3"/>
                  <c:y val="-1.0938348367963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82-4694-AB1E-02A105A58806}"/>
                </c:ext>
              </c:extLst>
            </c:dLbl>
            <c:dLbl>
              <c:idx val="3"/>
              <c:layout>
                <c:manualLayout>
                  <c:x val="0"/>
                  <c:y val="-8.75067869437117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82-4694-AB1E-02A105A58806}"/>
                </c:ext>
              </c:extLst>
            </c:dLbl>
            <c:dLbl>
              <c:idx val="4"/>
              <c:layout>
                <c:manualLayout>
                  <c:x val="1.3888888888888909E-3"/>
                  <c:y val="-1.312601804155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82-4694-AB1E-02A105A5880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Лист1!$B$3:$C$3</c:f>
              <c:numCache>
                <c:formatCode>#,##0</c:formatCode>
                <c:ptCount val="2"/>
                <c:pt idx="0">
                  <c:v>601.46399999999994</c:v>
                </c:pt>
                <c:pt idx="1">
                  <c:v>763.66800000000001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382-4694-AB1E-02A105A58806}"/>
            </c:ext>
          </c:extLst>
        </c:ser>
        <c:ser>
          <c:idx val="2"/>
          <c:order val="2"/>
          <c:tx>
            <c:strRef>
              <c:f>Лист1!$A$2</c:f>
              <c:strCache>
                <c:ptCount val="1"/>
                <c:pt idx="0">
                  <c:v>Налоговые и неналоговые доходы (без дополнительного норматива отчислений по НДФЛ)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3D-4BBE-96FF-69154CC1CE5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3D-4BBE-96FF-69154CC1CE5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2205.654</c:v>
                </c:pt>
                <c:pt idx="1">
                  <c:v>2854.8330000000001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382-4694-AB1E-02A105A58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100"/>
        <c:axId val="147106432"/>
        <c:axId val="147116416"/>
      </c:barChart>
      <c:catAx>
        <c:axId val="14710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147116416"/>
        <c:crosses val="autoZero"/>
        <c:auto val="1"/>
        <c:lblAlgn val="ctr"/>
        <c:lblOffset val="100"/>
        <c:tickLblSkip val="1"/>
        <c:noMultiLvlLbl val="0"/>
      </c:catAx>
      <c:valAx>
        <c:axId val="1471164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one"/>
        <c:crossAx val="147106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157793406245131"/>
          <c:y val="0.13514190471076029"/>
          <c:w val="0.36635270499660239"/>
          <c:h val="0.8374325622999710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717647672152941E-3"/>
          <c:y val="0.29347434489648871"/>
          <c:w val="0.98327239619878759"/>
          <c:h val="0.549430014479842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502485555960941E-2"/>
                  <c:y val="-5.7182763873868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91-4680-9255-BB6A97C2F3E8}"/>
                </c:ext>
              </c:extLst>
            </c:dLbl>
            <c:dLbl>
              <c:idx val="1"/>
              <c:layout>
                <c:manualLayout>
                  <c:x val="2.4721142325791284E-2"/>
                  <c:y val="-5.4821141355271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91-4680-9255-BB6A97C2F3E8}"/>
                </c:ext>
              </c:extLst>
            </c:dLbl>
            <c:dLbl>
              <c:idx val="2"/>
              <c:layout>
                <c:manualLayout>
                  <c:x val="4.5222895461757258E-3"/>
                  <c:y val="-1.2597806592918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33-48C1-8965-8E2469FF4955}"/>
                </c:ext>
              </c:extLst>
            </c:dLbl>
            <c:dLbl>
              <c:idx val="3"/>
              <c:layout>
                <c:manualLayout>
                  <c:x val="1.4763479754503093E-2"/>
                  <c:y val="-8.0756696549386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CA-4FE2-9847-6F7CCD0B36E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Текущие расходы</c:v>
                </c:pt>
                <c:pt idx="1">
                  <c:v>Бюджет развития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5166</c:v>
                </c:pt>
                <c:pt idx="1">
                  <c:v>968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91-4680-9255-BB6A97C2F3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747432833545367E-2"/>
                  <c:y val="-5.205290119430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91-4680-9255-BB6A97C2F3E8}"/>
                </c:ext>
              </c:extLst>
            </c:dLbl>
            <c:dLbl>
              <c:idx val="1"/>
              <c:layout>
                <c:manualLayout>
                  <c:x val="3.4881139625807883E-2"/>
                  <c:y val="-6.8399408478894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91-4680-9255-BB6A97C2F3E8}"/>
                </c:ext>
              </c:extLst>
            </c:dLbl>
            <c:dLbl>
              <c:idx val="2"/>
              <c:layout>
                <c:manualLayout>
                  <c:x val="2.2611447730878906E-2"/>
                  <c:y val="-1.679707545722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33-48C1-8965-8E2469FF4955}"/>
                </c:ext>
              </c:extLst>
            </c:dLbl>
            <c:dLbl>
              <c:idx val="3"/>
              <c:layout>
                <c:manualLayout>
                  <c:x val="1.5260788151272891E-2"/>
                  <c:y val="-1.29205729277943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33-48C1-8965-8E2469FF49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Текущие расходы</c:v>
                </c:pt>
                <c:pt idx="1">
                  <c:v>Бюджет развития 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6274</c:v>
                </c:pt>
                <c:pt idx="1">
                  <c:v>1552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791-4680-9255-BB6A97C2F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140416"/>
        <c:axId val="148141952"/>
        <c:axId val="0"/>
      </c:bar3DChart>
      <c:catAx>
        <c:axId val="1481404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48141952"/>
        <c:crosses val="autoZero"/>
        <c:auto val="1"/>
        <c:lblAlgn val="ctr"/>
        <c:lblOffset val="100"/>
        <c:noMultiLvlLbl val="0"/>
      </c:catAx>
      <c:valAx>
        <c:axId val="14814195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481404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31702949941914"/>
          <c:y val="0.33468692872509115"/>
          <c:w val="0.34520463206353558"/>
          <c:h val="0.5387284409476388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81728335977864E-2"/>
          <c:y val="4.6536056282978307E-2"/>
          <c:w val="0.96683654332804425"/>
          <c:h val="0.7994642042863652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48802944"/>
        <c:axId val="148821120"/>
      </c:barChart>
      <c:catAx>
        <c:axId val="148802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  <a:cs typeface="Times New Roman" panose="02020603050405020304" pitchFamily="18" charset="0"/>
              </a:defRPr>
            </a:pPr>
            <a:endParaRPr lang="ru-RU"/>
          </a:p>
        </c:txPr>
        <c:crossAx val="148821120"/>
        <c:crosses val="autoZero"/>
        <c:auto val="1"/>
        <c:lblAlgn val="ctr"/>
        <c:lblOffset val="100"/>
        <c:noMultiLvlLbl val="0"/>
      </c:catAx>
      <c:valAx>
        <c:axId val="148821120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one"/>
        <c:crossAx val="148802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73683689674068"/>
          <c:y val="0.14307542808623061"/>
          <c:w val="0.51938019958566628"/>
          <c:h val="0.839764894570499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explosion val="4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E6B-4576-AF65-67BFED86696A}"/>
              </c:ext>
            </c:extLst>
          </c:dPt>
          <c:dPt>
            <c:idx val="1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1-EE6B-4576-AF65-67BFED86696A}"/>
              </c:ext>
            </c:extLst>
          </c:dPt>
          <c:dPt>
            <c:idx val="2"/>
            <c:bubble3D val="0"/>
            <c:explosion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2-EE6B-4576-AF65-67BFED86696A}"/>
              </c:ext>
            </c:extLst>
          </c:dPt>
          <c:dPt>
            <c:idx val="3"/>
            <c:bubble3D val="0"/>
            <c:explosion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3-EE6B-4576-AF65-67BFED86696A}"/>
              </c:ext>
            </c:extLst>
          </c:dPt>
          <c:dPt>
            <c:idx val="4"/>
            <c:bubble3D val="0"/>
            <c:explosion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4-EE6B-4576-AF65-67BFED86696A}"/>
              </c:ext>
            </c:extLst>
          </c:dPt>
          <c:dPt>
            <c:idx val="5"/>
            <c:bubble3D val="0"/>
            <c:explosion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5-EE6B-4576-AF65-67BFED86696A}"/>
              </c:ext>
            </c:extLst>
          </c:dPt>
          <c:dPt>
            <c:idx val="6"/>
            <c:bubble3D val="0"/>
            <c:explosion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6-EE6B-4576-AF65-67BFED86696A}"/>
              </c:ext>
            </c:extLst>
          </c:dPt>
          <c:dPt>
            <c:idx val="7"/>
            <c:bubble3D val="0"/>
            <c:explosion val="7"/>
            <c:spPr>
              <a:solidFill>
                <a:srgbClr val="DC303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6B-4576-AF65-67BFED86696A}"/>
              </c:ext>
            </c:extLst>
          </c:dPt>
          <c:dPt>
            <c:idx val="8"/>
            <c:bubble3D val="0"/>
            <c:explosion val="6"/>
            <c:spPr>
              <a:solidFill>
                <a:srgbClr val="00339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E6B-4576-AF65-67BFED86696A}"/>
              </c:ext>
            </c:extLst>
          </c:dPt>
          <c:dPt>
            <c:idx val="9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9-EE6B-4576-AF65-67BFED86696A}"/>
              </c:ext>
            </c:extLst>
          </c:dPt>
          <c:dLbls>
            <c:dLbl>
              <c:idx val="0"/>
              <c:layout>
                <c:manualLayout>
                  <c:x val="7.9981776067832994E-3"/>
                  <c:y val="6.20527383367140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6B-4576-AF65-67BFED86696A}"/>
                </c:ext>
              </c:extLst>
            </c:dLbl>
            <c:dLbl>
              <c:idx val="1"/>
              <c:layout>
                <c:manualLayout>
                  <c:x val="-6.4421296793353497E-2"/>
                  <c:y val="5.27452160781752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6B-4576-AF65-67BFED86696A}"/>
                </c:ext>
              </c:extLst>
            </c:dLbl>
            <c:dLbl>
              <c:idx val="2"/>
              <c:layout>
                <c:manualLayout>
                  <c:x val="-4.4964775155701651E-2"/>
                  <c:y val="-4.55529350715984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6B-4576-AF65-67BFED86696A}"/>
                </c:ext>
              </c:extLst>
            </c:dLbl>
            <c:dLbl>
              <c:idx val="3"/>
              <c:layout>
                <c:manualLayout>
                  <c:x val="-0.16006624847472598"/>
                  <c:y val="-1.17836142660571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6B-4576-AF65-67BFED86696A}"/>
                </c:ext>
              </c:extLst>
            </c:dLbl>
            <c:dLbl>
              <c:idx val="4"/>
              <c:layout>
                <c:manualLayout>
                  <c:x val="-0.19283174885330201"/>
                  <c:y val="-1.172057202994542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6B-4576-AF65-67BFED86696A}"/>
                </c:ext>
              </c:extLst>
            </c:dLbl>
            <c:dLbl>
              <c:idx val="5"/>
              <c:layout>
                <c:manualLayout>
                  <c:x val="-0.13279640264060297"/>
                  <c:y val="7.649063913895237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6B-4576-AF65-67BFED86696A}"/>
                </c:ext>
              </c:extLst>
            </c:dLbl>
            <c:dLbl>
              <c:idx val="6"/>
              <c:layout>
                <c:manualLayout>
                  <c:x val="-5.5384952558959366E-2"/>
                  <c:y val="-4.166709180698726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6B-4576-AF65-67BFED86696A}"/>
                </c:ext>
              </c:extLst>
            </c:dLbl>
            <c:dLbl>
              <c:idx val="7"/>
              <c:layout>
                <c:manualLayout>
                  <c:x val="7.5586722857124186E-2"/>
                  <c:y val="-3.56155837492420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6B-4576-AF65-67BFED86696A}"/>
                </c:ext>
              </c:extLst>
            </c:dLbl>
            <c:dLbl>
              <c:idx val="8"/>
              <c:layout>
                <c:manualLayout>
                  <c:x val="0.15413786890158795"/>
                  <c:y val="3.2563611491108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6B-4576-AF65-67BFED86696A}"/>
                </c:ext>
              </c:extLst>
            </c:dLbl>
            <c:dLbl>
              <c:idx val="9"/>
              <c:layout>
                <c:manualLayout>
                  <c:x val="0.22379621218557416"/>
                  <c:y val="0.110231426010660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6B-4576-AF65-67BFED86696A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E6B-4576-AF65-67BFED8669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PermianSansTypeface" pitchFamily="50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национальная экономика</c:v>
                </c:pt>
                <c:pt idx="2">
                  <c:v>общегосударственные вопросы</c:v>
                </c:pt>
                <c:pt idx="3">
                  <c:v>ЖКХ</c:v>
                </c:pt>
                <c:pt idx="4">
                  <c:v>культура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национальная безопасность</c:v>
                </c:pt>
                <c:pt idx="8">
                  <c:v>прочие расходы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0.56499999999999995</c:v>
                </c:pt>
                <c:pt idx="1">
                  <c:v>0.11899999999999999</c:v>
                </c:pt>
                <c:pt idx="2">
                  <c:v>9.8000000000000004E-2</c:v>
                </c:pt>
                <c:pt idx="3">
                  <c:v>0.10299999999999999</c:v>
                </c:pt>
                <c:pt idx="4">
                  <c:v>4.5999999999999999E-2</c:v>
                </c:pt>
                <c:pt idx="5">
                  <c:v>3.5999999999999997E-2</c:v>
                </c:pt>
                <c:pt idx="6">
                  <c:v>1.7000000000000001E-2</c:v>
                </c:pt>
                <c:pt idx="7">
                  <c:v>1.2E-2</c:v>
                </c:pt>
                <c:pt idx="8">
                  <c:v>4.0000000000000001E-3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E6B-4576-AF65-67BFED866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31702949941914"/>
          <c:y val="0.33468692872509115"/>
          <c:w val="0.34520463206353558"/>
          <c:h val="0.5387284409476388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7725133907061418E-2"/>
          <c:w val="1"/>
          <c:h val="0.5609538754953152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ln w="44450">
              <a:solidFill>
                <a:schemeClr val="tx1"/>
              </a:solidFill>
            </a:ln>
          </c:spPr>
          <c:marker>
            <c:symbol val="circle"/>
            <c:size val="5"/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2EF-4600-8C8F-16FDE690F100}"/>
              </c:ext>
            </c:extLst>
          </c:dPt>
          <c:dPt>
            <c:idx val="1"/>
            <c:bubble3D val="0"/>
            <c:spPr>
              <a:ln w="31750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104-435B-88E4-E6592C986557}"/>
              </c:ext>
            </c:extLst>
          </c:dPt>
          <c:dLbls>
            <c:dLbl>
              <c:idx val="0"/>
              <c:layout>
                <c:manualLayout>
                  <c:x val="-0.24567802714266151"/>
                  <c:y val="-2.591707646518808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latin typeface="+mn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EF-4600-8C8F-16FDE690F100}"/>
                </c:ext>
              </c:extLst>
            </c:dLbl>
            <c:dLbl>
              <c:idx val="1"/>
              <c:layout>
                <c:manualLayout>
                  <c:x val="-4.775409967661709E-2"/>
                  <c:y val="-9.1085274150825346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latin typeface="+mn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04-435B-88E4-E6592C9865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
факт</c:v>
                </c:pt>
                <c:pt idx="1">
                  <c:v>2024 год
факт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6011</c:v>
                </c:pt>
                <c:pt idx="1">
                  <c:v>7691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2EF-4600-8C8F-16FDE690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616320"/>
        <c:axId val="152626304"/>
      </c:lineChart>
      <c:catAx>
        <c:axId val="152616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2626304"/>
        <c:crosses val="autoZero"/>
        <c:auto val="1"/>
        <c:lblAlgn val="ctr"/>
        <c:lblOffset val="100"/>
        <c:noMultiLvlLbl val="0"/>
      </c:catAx>
      <c:valAx>
        <c:axId val="152626304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52616320"/>
        <c:crosses val="autoZero"/>
        <c:crossBetween val="between"/>
        <c:majorUnit val="1000"/>
      </c:valAx>
      <c:spPr>
        <a:noFill/>
        <a:ln w="21984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118877579604167E-2"/>
          <c:y val="0.18097355221158232"/>
          <c:w val="0.96683654332804425"/>
          <c:h val="0.61849065207478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>
                    <a:latin typeface="Oswald" pitchFamily="2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2023г. (факт)</c:v>
                </c:pt>
                <c:pt idx="1">
                  <c:v>2024 г. (перв.план) </c:v>
                </c:pt>
                <c:pt idx="2">
                  <c:v>2024 г. (уточн. план)</c:v>
                </c:pt>
                <c:pt idx="3">
                  <c:v>2024 г. (факт)</c:v>
                </c:pt>
              </c:strCache>
            </c:strRef>
          </c:cat>
          <c:val>
            <c:numRef>
              <c:f>Лист1!$B$2:$E$2</c:f>
              <c:numCache>
                <c:formatCode>#,##0.0</c:formatCode>
                <c:ptCount val="4"/>
                <c:pt idx="0">
                  <c:v>359388</c:v>
                </c:pt>
                <c:pt idx="1">
                  <c:v>478320</c:v>
                </c:pt>
                <c:pt idx="2">
                  <c:v>689547</c:v>
                </c:pt>
                <c:pt idx="3">
                  <c:v>454433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A6-4DA1-B408-1B8190018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52863872"/>
        <c:axId val="152865408"/>
      </c:barChart>
      <c:catAx>
        <c:axId val="152863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Oswald" pitchFamily="2" charset="-52"/>
              </a:defRPr>
            </a:pPr>
            <a:endParaRPr lang="ru-RU"/>
          </a:p>
        </c:txPr>
        <c:crossAx val="152865408"/>
        <c:crosses val="autoZero"/>
        <c:auto val="1"/>
        <c:lblAlgn val="ctr"/>
        <c:lblOffset val="100"/>
        <c:noMultiLvlLbl val="0"/>
      </c:catAx>
      <c:valAx>
        <c:axId val="152865408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тыс. руб.</a:t>
                </a:r>
              </a:p>
            </c:rich>
          </c:tx>
          <c:layout>
            <c:manualLayout>
              <c:xMode val="edge"/>
              <c:yMode val="edge"/>
              <c:x val="7.5371492436263083E-3"/>
              <c:y val="0"/>
            </c:manualLayout>
          </c:layout>
          <c:overlay val="0"/>
        </c:title>
        <c:numFmt formatCode="#,##0.0" sourceLinked="1"/>
        <c:majorTickMark val="out"/>
        <c:minorTickMark val="none"/>
        <c:tickLblPos val="none"/>
        <c:crossAx val="15286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12212711132455E-2"/>
          <c:y val="0.17447398521376412"/>
          <c:w val="0.52600539904168353"/>
          <c:h val="5.770460479138681E-2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Доходы всего</c:v>
                </c:pt>
              </c:strCache>
            </c:strRef>
          </c:tx>
          <c:spPr>
            <a:ln w="34925">
              <a:solidFill>
                <a:srgbClr val="142DAC"/>
              </a:solidFill>
            </a:ln>
          </c:spPr>
          <c:marker>
            <c:symbol val="square"/>
            <c:size val="7"/>
            <c:spPr>
              <a:solidFill>
                <a:srgbClr val="142DAC"/>
              </a:solidFill>
              <a:ln>
                <a:solidFill>
                  <a:srgbClr val="142DAC"/>
                </a:solidFill>
                <a:tailEnd type="stealth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3.7517387684586415E-2"/>
                  <c:y val="-3.8945521890489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D0-48B9-BCD8-8B71C798539F}"/>
                </c:ext>
              </c:extLst>
            </c:dLbl>
            <c:dLbl>
              <c:idx val="2"/>
              <c:layout>
                <c:manualLayout>
                  <c:x val="-4.2344296318259415E-2"/>
                  <c:y val="-2.9144111289125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D0-48B9-BCD8-8B71C798539F}"/>
                </c:ext>
              </c:extLst>
            </c:dLbl>
            <c:dLbl>
              <c:idx val="3"/>
              <c:layout>
                <c:manualLayout>
                  <c:x val="-3.4664812401479478E-2"/>
                  <c:y val="-3.3411479683804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D0-48B9-BCD8-8B71C798539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n-lt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Лист1!$B$2:$B$3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#,##0</c:formatCode>
                <c:ptCount val="2"/>
                <c:pt idx="0">
                  <c:v>6185.87</c:v>
                </c:pt>
                <c:pt idx="1">
                  <c:v>8083.3159999999998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5D0-48B9-BCD8-8B71C7985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626432"/>
        <c:axId val="146627968"/>
      </c:lineChart>
      <c:catAx>
        <c:axId val="146626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6627968"/>
        <c:crosses val="autoZero"/>
        <c:auto val="1"/>
        <c:lblAlgn val="ctr"/>
        <c:lblOffset val="100"/>
        <c:noMultiLvlLbl val="0"/>
      </c:catAx>
      <c:valAx>
        <c:axId val="146627968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4662643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8143483609348068"/>
          <c:y val="0.10411264278716506"/>
          <c:w val="0.29935876300482744"/>
          <c:h val="9.5968503499611155E-2"/>
        </c:manualLayout>
      </c:layout>
      <c:overlay val="0"/>
      <c:txPr>
        <a:bodyPr/>
        <a:lstStyle/>
        <a:p>
          <a:pPr>
            <a:defRPr sz="14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6.9094255227680021E-2"/>
                  <c:y val="-0.172488188397610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25-4F7A-839D-063473DE3D06}"/>
                </c:ext>
              </c:extLst>
            </c:dLbl>
            <c:dLbl>
              <c:idx val="1"/>
              <c:layout>
                <c:manualLayout>
                  <c:x val="0.26853948806214367"/>
                  <c:y val="-3.00440872423389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25-4F7A-839D-063473DE3D06}"/>
                </c:ext>
              </c:extLst>
            </c:dLbl>
            <c:dLbl>
              <c:idx val="2"/>
              <c:layout>
                <c:manualLayout>
                  <c:x val="-0.1259423319726197"/>
                  <c:y val="1.26500172067602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25-4F7A-839D-063473DE3D06}"/>
                </c:ext>
              </c:extLst>
            </c:dLbl>
            <c:dLbl>
              <c:idx val="3"/>
              <c:layout>
                <c:manualLayout>
                  <c:x val="-0.25909363918251493"/>
                  <c:y val="-7.54299657761603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0E-4424-ADF0-7C9D666BC94D}"/>
                </c:ext>
              </c:extLst>
            </c:dLbl>
            <c:dLbl>
              <c:idx val="4"/>
              <c:layout>
                <c:manualLayout>
                  <c:x val="-0.10342733298230317"/>
                  <c:y val="-8.74953595941914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25-4F7A-839D-063473DE3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Oswald" pitchFamily="2" charset="-52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Дорожное хозяйство</c:v>
                </c:pt>
                <c:pt idx="2">
                  <c:v>Культура</c:v>
                </c:pt>
                <c:pt idx="3">
                  <c:v>Массовый спорт</c:v>
                </c:pt>
                <c:pt idx="4">
                  <c:v>ЖКХ</c:v>
                </c:pt>
                <c:pt idx="5">
                  <c:v>Общегосударственные вопросы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0.48099999999999998</c:v>
                </c:pt>
                <c:pt idx="1">
                  <c:v>3.0000000000000001E-3</c:v>
                </c:pt>
                <c:pt idx="2">
                  <c:v>4.1000000000000002E-2</c:v>
                </c:pt>
                <c:pt idx="3">
                  <c:v>4.0000000000000001E-3</c:v>
                </c:pt>
                <c:pt idx="4">
                  <c:v>0.45500000000000002</c:v>
                </c:pt>
                <c:pt idx="5">
                  <c:v>1.6E-2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E25-4F7A-839D-063473DE3D06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6033572027350496E-2"/>
          <c:y val="0.24011722927706827"/>
          <c:w val="0.96748605067756477"/>
          <c:h val="0.635376189794172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Ремонт дорог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 факт</c:v>
                </c:pt>
                <c:pt idx="1">
                  <c:v>2024 год перв. бюджет</c:v>
                </c:pt>
                <c:pt idx="2">
                  <c:v>2024 год уточн. бюджет</c:v>
                </c:pt>
                <c:pt idx="3">
                  <c:v>2024 год факт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316</c:v>
                </c:pt>
                <c:pt idx="1">
                  <c:v>362</c:v>
                </c:pt>
                <c:pt idx="2">
                  <c:v>441</c:v>
                </c:pt>
                <c:pt idx="3">
                  <c:v>433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A1-428A-B913-BD0B2DAE32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Проектирование, строительство, реконструкция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 факт</c:v>
                </c:pt>
                <c:pt idx="1">
                  <c:v>2024 год перв. бюджет</c:v>
                </c:pt>
                <c:pt idx="2">
                  <c:v>2024 год уточн. бюджет</c:v>
                </c:pt>
                <c:pt idx="3">
                  <c:v>2024 год факт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0.4</c:v>
                </c:pt>
                <c:pt idx="1">
                  <c:v>2</c:v>
                </c:pt>
                <c:pt idx="2">
                  <c:v>1.6</c:v>
                </c:pt>
                <c:pt idx="3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A1-428A-B913-BD0B2DAE32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Содержание  дорог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 факт</c:v>
                </c:pt>
                <c:pt idx="1">
                  <c:v>2024 год перв. бюджет</c:v>
                </c:pt>
                <c:pt idx="2">
                  <c:v>2024 год уточн. бюджет</c:v>
                </c:pt>
                <c:pt idx="3">
                  <c:v>2024 год факт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294</c:v>
                </c:pt>
                <c:pt idx="1">
                  <c:v>425</c:v>
                </c:pt>
                <c:pt idx="2">
                  <c:v>399</c:v>
                </c:pt>
                <c:pt idx="3">
                  <c:v>388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0A1-428A-B913-BD0B2DAE320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6"/>
        <c:overlap val="100"/>
        <c:axId val="154745472"/>
        <c:axId val="154763648"/>
      </c:barChart>
      <c:catAx>
        <c:axId val="154745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4763648"/>
        <c:crosses val="autoZero"/>
        <c:auto val="1"/>
        <c:lblAlgn val="ctr"/>
        <c:lblOffset val="100"/>
        <c:noMultiLvlLbl val="0"/>
      </c:catAx>
      <c:valAx>
        <c:axId val="1547636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54745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9293264935668302E-3"/>
          <c:y val="0"/>
          <c:w val="0.9799522963931464"/>
          <c:h val="0.18630303703628889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10"/>
      <c:depthPercent val="6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2.5244848874363193E-2"/>
          <c:y val="0.14695348414680462"/>
          <c:w val="0.81626426751306524"/>
          <c:h val="0.535713139298668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МКУ Управление благоустройством ПМО</c:v>
                </c:pt>
              </c:strCache>
            </c:strRef>
          </c:tx>
          <c:spPr>
            <a:solidFill>
              <a:srgbClr val="3D7293"/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453.8</c:v>
                </c:pt>
                <c:pt idx="1">
                  <c:v>451.9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EC-4540-87D9-B3E9A52870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Территориальные управления ПМО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dLbl>
              <c:idx val="1"/>
              <c:layout>
                <c:manualLayout>
                  <c:x val="-1.5068353749676741E-3"/>
                  <c:y val="-2.3096520801629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EC-4540-87D9-B3E9A5287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1490.5</c:v>
                </c:pt>
                <c:pt idx="1">
                  <c:v>1569.1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EC-4540-87D9-B3E9A5287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565248"/>
        <c:axId val="154595712"/>
        <c:axId val="0"/>
      </c:bar3DChart>
      <c:catAx>
        <c:axId val="15456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4595712"/>
        <c:crosses val="autoZero"/>
        <c:auto val="1"/>
        <c:lblAlgn val="ctr"/>
        <c:lblOffset val="100"/>
        <c:noMultiLvlLbl val="0"/>
      </c:catAx>
      <c:valAx>
        <c:axId val="154595712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км</a:t>
                </a:r>
              </a:p>
            </c:rich>
          </c:tx>
          <c:layout>
            <c:manualLayout>
              <c:xMode val="edge"/>
              <c:yMode val="edge"/>
              <c:x val="2.9069280896723313E-2"/>
              <c:y val="3.9656780863215044E-2"/>
            </c:manualLayout>
          </c:layout>
          <c:overlay val="0"/>
        </c:title>
        <c:numFmt formatCode="#\ ##0.0" sourceLinked="1"/>
        <c:majorTickMark val="out"/>
        <c:minorTickMark val="none"/>
        <c:tickLblPos val="nextTo"/>
        <c:crossAx val="154565248"/>
        <c:crosses val="autoZero"/>
        <c:crossBetween val="between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10"/>
      <c:depthPercent val="6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1.2002451426996926E-2"/>
          <c:y val="2.5709214832971398E-2"/>
          <c:w val="0.95640297142982256"/>
          <c:h val="0.687268546211399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МКУ Управление благоустройством ПМО</c:v>
                </c:pt>
              </c:strCache>
            </c:strRef>
          </c:tx>
          <c:spPr>
            <a:solidFill>
              <a:srgbClr val="3D7293"/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192.2</c:v>
                </c:pt>
                <c:pt idx="1">
                  <c:v>240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AA-41FF-9BB4-3F7F6BAB04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Территориальные управления ПМО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dLbl>
              <c:idx val="1"/>
              <c:layout>
                <c:manualLayout>
                  <c:x val="-1.5068353749676741E-3"/>
                  <c:y val="-2.30965208016297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175,0*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1AA-41FF-9BB4-3F7F6BAB04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129.80000000000001</c:v>
                </c:pt>
                <c:pt idx="1">
                  <c:v>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AA-41FF-9BB4-3F7F6BAB0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520960"/>
        <c:axId val="155067520"/>
        <c:axId val="0"/>
      </c:bar3DChart>
      <c:catAx>
        <c:axId val="15452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5067520"/>
        <c:crosses val="autoZero"/>
        <c:auto val="1"/>
        <c:lblAlgn val="ctr"/>
        <c:lblOffset val="100"/>
        <c:noMultiLvlLbl val="0"/>
      </c:catAx>
      <c:valAx>
        <c:axId val="155067520"/>
        <c:scaling>
          <c:orientation val="minMax"/>
          <c:max val="450"/>
          <c:min val="0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млн</a:t>
                </a:r>
                <a:r>
                  <a:rPr lang="ru-RU" sz="1400" b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руб.</a:t>
                </a:r>
              </a:p>
            </c:rich>
          </c:tx>
          <c:layout>
            <c:manualLayout>
              <c:xMode val="edge"/>
              <c:yMode val="edge"/>
              <c:x val="4.9536864337081113E-2"/>
              <c:y val="3.2079014031100472E-2"/>
            </c:manualLayout>
          </c:layout>
          <c:overlay val="0"/>
        </c:title>
        <c:numFmt formatCode="#\ ##0.0" sourceLinked="1"/>
        <c:majorTickMark val="out"/>
        <c:minorTickMark val="none"/>
        <c:tickLblPos val="nextTo"/>
        <c:crossAx val="1545209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7961693751341698"/>
          <c:y val="1.4612658464556059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0"/>
      <c:rotY val="10"/>
      <c:depthPercent val="6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2.5244848874363193E-2"/>
          <c:y val="0.14695348414680462"/>
          <c:w val="0.81626426751306524"/>
          <c:h val="0.535713139298668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Благоустройство и ликвидация свалок</c:v>
                </c:pt>
              </c:strCache>
            </c:strRef>
          </c:tx>
          <c:spPr>
            <a:solidFill>
              <a:srgbClr val="3D7293"/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107.5</c:v>
                </c:pt>
                <c:pt idx="1">
                  <c:v>129.5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56-48EE-8ED3-4E78A9638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139456"/>
        <c:axId val="155169920"/>
        <c:axId val="0"/>
      </c:bar3DChart>
      <c:catAx>
        <c:axId val="15513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5169920"/>
        <c:crosses val="autoZero"/>
        <c:auto val="1"/>
        <c:lblAlgn val="ctr"/>
        <c:lblOffset val="100"/>
        <c:noMultiLvlLbl val="0"/>
      </c:catAx>
      <c:valAx>
        <c:axId val="155169920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1551394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6.5883277926384265E-2"/>
          <c:y val="2.7661509716128407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0"/>
      <c:rotY val="10"/>
      <c:depthPercent val="6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2.5244848874363193E-2"/>
          <c:y val="0.14695348414680462"/>
          <c:w val="0.81626426751306524"/>
          <c:h val="0.535713139298668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и ремонт дорог</c:v>
                </c:pt>
              </c:strCache>
            </c:strRef>
          </c:tx>
          <c:spPr>
            <a:solidFill>
              <a:srgbClr val="3D7293"/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129.80000000000001</c:v>
                </c:pt>
                <c:pt idx="1">
                  <c:v>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CD-46DD-AD0A-237AAF2DE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486080"/>
        <c:axId val="155487616"/>
        <c:axId val="0"/>
      </c:bar3DChart>
      <c:catAx>
        <c:axId val="15548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5487616"/>
        <c:crosses val="autoZero"/>
        <c:auto val="1"/>
        <c:lblAlgn val="ctr"/>
        <c:lblOffset val="100"/>
        <c:noMultiLvlLbl val="0"/>
      </c:catAx>
      <c:valAx>
        <c:axId val="155487616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1554860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23242466541451E-3"/>
          <c:y val="0.33401663771669904"/>
          <c:w val="0.93886840472354249"/>
          <c:h val="0.42501915806682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Собственные доходы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2023 год                            факт</c:v>
                </c:pt>
                <c:pt idx="1">
                  <c:v>2024 год                             факт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>
                  <c:v>2807.1179999999999</c:v>
                </c:pt>
                <c:pt idx="1">
                  <c:v>3618.5010000000002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20-4EC2-95CE-FFF3C7A3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47179392"/>
        <c:axId val="147180928"/>
      </c:barChart>
      <c:catAx>
        <c:axId val="147179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+mn-lt"/>
              </a:defRPr>
            </a:pPr>
            <a:endParaRPr lang="ru-RU"/>
          </a:p>
        </c:txPr>
        <c:crossAx val="147180928"/>
        <c:crosses val="autoZero"/>
        <c:auto val="1"/>
        <c:lblAlgn val="ctr"/>
        <c:lblOffset val="100"/>
        <c:noMultiLvlLbl val="0"/>
      </c:catAx>
      <c:valAx>
        <c:axId val="14718092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one"/>
        <c:crossAx val="1471793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2671521346113062E-2"/>
          <c:y val="2.2359592656925878E-3"/>
          <c:w val="0.8607179314353256"/>
          <c:h val="0.11900276741946941"/>
        </c:manualLayout>
      </c:layout>
      <c:overlay val="0"/>
      <c:spPr>
        <a:solidFill>
          <a:srgbClr val="EDF7FD"/>
        </a:solidFill>
      </c:spPr>
      <c:txPr>
        <a:bodyPr/>
        <a:lstStyle/>
        <a:p>
          <a:pPr>
            <a:defRPr sz="1400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72713044508177E-3"/>
          <c:y val="0.20140029908989387"/>
          <c:w val="0.93886840472354249"/>
          <c:h val="0.48854304391358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Безвозмездные поступления (без дотации)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3.3575712968367975E-3"/>
                  <c:y val="-3.056685878592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19-40C6-BD12-24067C4AF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2023 год                             факт</c:v>
                </c:pt>
                <c:pt idx="1">
                  <c:v>2024 год                   факт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>
                  <c:v>3379</c:v>
                </c:pt>
                <c:pt idx="1">
                  <c:v>4465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20-4EC2-95CE-FFF3C7A3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46900096"/>
        <c:axId val="146901632"/>
      </c:barChart>
      <c:catAx>
        <c:axId val="146900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+mn-lt"/>
              </a:defRPr>
            </a:pPr>
            <a:endParaRPr lang="ru-RU"/>
          </a:p>
        </c:txPr>
        <c:crossAx val="146901632"/>
        <c:crosses val="autoZero"/>
        <c:auto val="1"/>
        <c:lblAlgn val="ctr"/>
        <c:lblOffset val="100"/>
        <c:noMultiLvlLbl val="0"/>
      </c:catAx>
      <c:valAx>
        <c:axId val="1469016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one"/>
        <c:crossAx val="146900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1.4388887462613836E-3"/>
          <c:w val="1"/>
          <c:h val="0.10815216219756676"/>
        </c:manualLayout>
      </c:layout>
      <c:overlay val="0"/>
      <c:spPr>
        <a:solidFill>
          <a:srgbClr val="EDF7FD"/>
        </a:solidFill>
      </c:spPr>
      <c:txPr>
        <a:bodyPr/>
        <a:lstStyle/>
        <a:p>
          <a:pPr>
            <a:defRPr sz="1400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92756574380943E-2"/>
          <c:y val="8.3740259545001541E-2"/>
          <c:w val="0.73697893156413707"/>
          <c:h val="0.653704335031938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784803312587905E-3"/>
                  <c:y val="3.0408491391643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A5-40F6-AAB8-29812450625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Факт 2023 г</c:v>
                </c:pt>
                <c:pt idx="1">
                  <c:v>План 2024 г.</c:v>
                </c:pt>
                <c:pt idx="2">
                  <c:v>Факт 2024 г.</c:v>
                </c:pt>
              </c:strCache>
            </c:strRef>
          </c:cat>
          <c:val>
            <c:numRef>
              <c:f>Лист1!$B$3:$D$3</c:f>
              <c:numCache>
                <c:formatCode>#,##0</c:formatCode>
                <c:ptCount val="3"/>
                <c:pt idx="0">
                  <c:v>371.86599999999999</c:v>
                </c:pt>
                <c:pt idx="1">
                  <c:v>430.68</c:v>
                </c:pt>
                <c:pt idx="2">
                  <c:v>448.7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82-4694-AB1E-02A105A58806}"/>
            </c:ext>
          </c:extLst>
        </c:ser>
        <c:ser>
          <c:idx val="2"/>
          <c:order val="1"/>
          <c:tx>
            <c:strRef>
              <c:f>Лист1!$A$2</c:f>
              <c:strCache>
                <c:ptCount val="1"/>
                <c:pt idx="0">
                  <c:v>Налоговые доходы 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4.5339778975760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75-488A-AED5-F680BF678B8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Факт 2023 г</c:v>
                </c:pt>
                <c:pt idx="1">
                  <c:v>План 2024 г.</c:v>
                </c:pt>
                <c:pt idx="2">
                  <c:v>Факт 2024 г.</c:v>
                </c:pt>
              </c:strCache>
            </c:strRef>
          </c:cat>
          <c:val>
            <c:numRef>
              <c:f>Лист1!$B$2:$D$2</c:f>
              <c:numCache>
                <c:formatCode>0</c:formatCode>
                <c:ptCount val="3"/>
                <c:pt idx="0">
                  <c:v>1833.788</c:v>
                </c:pt>
                <c:pt idx="1">
                  <c:v>2313.3649999999998</c:v>
                </c:pt>
                <c:pt idx="2">
                  <c:v>2406.1149999999998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382-4694-AB1E-02A105A58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6995840"/>
        <c:axId val="147198336"/>
      </c:barChart>
      <c:catAx>
        <c:axId val="14699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198336"/>
        <c:crosses val="autoZero"/>
        <c:auto val="1"/>
        <c:lblAlgn val="ctr"/>
        <c:lblOffset val="100"/>
        <c:tickLblSkip val="1"/>
        <c:noMultiLvlLbl val="0"/>
      </c:catAx>
      <c:valAx>
        <c:axId val="147198336"/>
        <c:scaling>
          <c:orientation val="minMax"/>
        </c:scaling>
        <c:delete val="1"/>
        <c:axPos val="l"/>
        <c:majorGridlines/>
        <c:numFmt formatCode="#,##0" sourceLinked="0"/>
        <c:majorTickMark val="out"/>
        <c:minorTickMark val="none"/>
        <c:tickLblPos val="none"/>
        <c:crossAx val="146995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250469138438725E-2"/>
          <c:y val="0.8711060669729066"/>
          <c:w val="0.7283853557203096"/>
          <c:h val="7.847927548754685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30377326495885E-2"/>
          <c:y val="0.15361582214965022"/>
          <c:w val="0.86589152537307423"/>
          <c:h val="8.403662770349507E-2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Доходы всего</c:v>
                </c:pt>
              </c:strCache>
            </c:strRef>
          </c:tx>
          <c:spPr>
            <a:ln w="34925">
              <a:solidFill>
                <a:srgbClr val="142DAC"/>
              </a:solidFill>
            </a:ln>
          </c:spPr>
          <c:marker>
            <c:symbol val="square"/>
            <c:size val="7"/>
            <c:spPr>
              <a:solidFill>
                <a:srgbClr val="142DAC"/>
              </a:solidFill>
              <a:ln>
                <a:solidFill>
                  <a:srgbClr val="142DAC"/>
                </a:solidFill>
                <a:tailEnd type="stealth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2.7211563887313366E-2"/>
                  <c:y val="0.364561760679560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D0-48B9-BCD8-8B71C798539F}"/>
                </c:ext>
              </c:extLst>
            </c:dLbl>
            <c:dLbl>
              <c:idx val="1"/>
              <c:layout>
                <c:manualLayout>
                  <c:x val="-3.3972914640413576E-2"/>
                  <c:y val="0.3992851041922613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F2-4F11-BCF4-BC8F7EAF139C}"/>
                </c:ext>
              </c:extLst>
            </c:dLbl>
            <c:dLbl>
              <c:idx val="2"/>
              <c:layout>
                <c:manualLayout>
                  <c:x val="-4.2344296318259415E-2"/>
                  <c:y val="-2.9144111289125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D0-48B9-BCD8-8B71C798539F}"/>
                </c:ext>
              </c:extLst>
            </c:dLbl>
            <c:dLbl>
              <c:idx val="3"/>
              <c:layout>
                <c:manualLayout>
                  <c:x val="-3.4664812401479478E-2"/>
                  <c:y val="-3.3411479683804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D0-48B9-BCD8-8B71C798539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Лист1!$B$2:$B$3</c:f>
              <c:strCache>
                <c:ptCount val="2"/>
                <c:pt idx="0">
                  <c:v>факт  2023 г</c:v>
                </c:pt>
                <c:pt idx="1">
                  <c:v>факт 2024 г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2205.654</c:v>
                </c:pt>
                <c:pt idx="1">
                  <c:v>2854.8270000000002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5D0-48B9-BCD8-8B71C7985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527936"/>
        <c:axId val="147533824"/>
      </c:lineChart>
      <c:catAx>
        <c:axId val="147527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7533824"/>
        <c:crosses val="autoZero"/>
        <c:auto val="1"/>
        <c:lblAlgn val="ctr"/>
        <c:lblOffset val="100"/>
        <c:noMultiLvlLbl val="0"/>
      </c:catAx>
      <c:valAx>
        <c:axId val="147533824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4752793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9976429569801"/>
          <c:y val="0.86504743652691762"/>
          <c:w val="0.53906130890673432"/>
          <c:h val="5.770460479138681E-2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Доходы всего</c:v>
                </c:pt>
              </c:strCache>
            </c:strRef>
          </c:tx>
          <c:spPr>
            <a:ln w="34925">
              <a:solidFill>
                <a:srgbClr val="142DAC"/>
              </a:solidFill>
            </a:ln>
          </c:spPr>
          <c:marker>
            <c:symbol val="square"/>
            <c:size val="7"/>
            <c:spPr>
              <a:solidFill>
                <a:srgbClr val="142DAC"/>
              </a:solidFill>
              <a:ln>
                <a:solidFill>
                  <a:srgbClr val="142DAC"/>
                </a:solidFill>
                <a:tailEnd type="stealth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D0-48B9-BCD8-8B71C798539F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54-4150-A36C-7E4315064946}"/>
                </c:ext>
              </c:extLst>
            </c:dLbl>
            <c:dLbl>
              <c:idx val="2"/>
              <c:layout>
                <c:manualLayout>
                  <c:x val="-4.2344296318259415E-2"/>
                  <c:y val="-2.9144111289125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D0-48B9-BCD8-8B71C798539F}"/>
                </c:ext>
              </c:extLst>
            </c:dLbl>
            <c:dLbl>
              <c:idx val="3"/>
              <c:layout>
                <c:manualLayout>
                  <c:x val="-3.4664812401479478E-2"/>
                  <c:y val="-3.3411479683804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D0-48B9-BCD8-8B71C798539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PermianSansTypeface" pitchFamily="50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Лист1!$B$2:$B$3</c:f>
              <c:strCache>
                <c:ptCount val="2"/>
                <c:pt idx="0">
                  <c:v>план 2024 г</c:v>
                </c:pt>
                <c:pt idx="1">
                  <c:v>факт  2024 г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2744.0469999999996</c:v>
                </c:pt>
                <c:pt idx="1">
                  <c:v>2854.83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5D0-48B9-BCD8-8B71C7985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687296"/>
        <c:axId val="147688832"/>
      </c:lineChart>
      <c:catAx>
        <c:axId val="147687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7688832"/>
        <c:crosses val="autoZero"/>
        <c:auto val="1"/>
        <c:lblAlgn val="ctr"/>
        <c:lblOffset val="100"/>
        <c:noMultiLvlLbl val="0"/>
      </c:catAx>
      <c:valAx>
        <c:axId val="147688832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4768729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PermianSansTypeface" pitchFamily="50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DEF3F7-42C1-42AB-97D3-FAEAFFAD36F4}" type="doc">
      <dgm:prSet loTypeId="urn:microsoft.com/office/officeart/2005/8/layout/lProcess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67379CB-B728-4506-9D57-3AA621B2AA7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1" i="0" u="none" dirty="0">
              <a:latin typeface="+mj-lt"/>
              <a:cs typeface="Times New Roman" panose="02020603050405020304" pitchFamily="18" charset="0"/>
            </a:rPr>
            <a:t>Педагоги общего образования</a:t>
          </a:r>
          <a:endParaRPr lang="ru-RU" sz="1800" b="1" dirty="0">
            <a:latin typeface="+mj-lt"/>
            <a:cs typeface="Times New Roman" panose="02020603050405020304" pitchFamily="18" charset="0"/>
          </a:endParaRPr>
        </a:p>
      </dgm:t>
    </dgm:pt>
    <dgm:pt modelId="{21D3FD75-E4EC-48C3-8CFA-123DAEB17609}" type="parTrans" cxnId="{6AFEFCE7-0590-41B9-B082-3A88D8DDA05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3D6658-7947-4A77-B2AF-ACBD8559EBE9}" type="sibTrans" cxnId="{6AFEFCE7-0590-41B9-B082-3A88D8DDA05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B21898-EF02-4D5C-AC41-92E973B3F58B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1" i="0" u="none" dirty="0">
              <a:latin typeface="+mn-lt"/>
              <a:cs typeface="Times New Roman" panose="02020603050405020304" pitchFamily="18" charset="0"/>
            </a:rPr>
            <a:t>Педагоги дополнительного образования</a:t>
          </a:r>
          <a:endParaRPr lang="ru-RU" sz="1800" b="1" dirty="0">
            <a:latin typeface="+mn-lt"/>
            <a:cs typeface="Times New Roman" panose="02020603050405020304" pitchFamily="18" charset="0"/>
          </a:endParaRPr>
        </a:p>
      </dgm:t>
    </dgm:pt>
    <dgm:pt modelId="{55270623-8CB6-4857-9FA5-1D63461858D5}" type="parTrans" cxnId="{9D92D606-1273-4976-98DD-CB0B6B093C0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3E2555-563E-41D1-A798-CA7774A3350E}" type="sibTrans" cxnId="{9D92D606-1273-4976-98DD-CB0B6B093C0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C27617-8079-48C8-BAD0-1F2A183F533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1" i="0" u="none" dirty="0">
              <a:latin typeface="+mn-lt"/>
              <a:cs typeface="Times New Roman" panose="02020603050405020304" pitchFamily="18" charset="0"/>
            </a:rPr>
            <a:t>Работники учреждений культуры</a:t>
          </a:r>
          <a:endParaRPr lang="ru-RU" sz="1800" b="1" dirty="0">
            <a:latin typeface="+mn-lt"/>
            <a:cs typeface="Times New Roman" panose="02020603050405020304" pitchFamily="18" charset="0"/>
          </a:endParaRPr>
        </a:p>
      </dgm:t>
    </dgm:pt>
    <dgm:pt modelId="{D7760CAB-7E07-4693-BF64-FE8A0C7FB4C7}" type="parTrans" cxnId="{DCAF5BEC-7DEC-4F12-A2B0-A731FA14643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D6C907-23B5-4819-8A3E-63AA881D8262}" type="sibTrans" cxnId="{DCAF5BEC-7DEC-4F12-A2B0-A731FA14643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E15CFE-5A51-4ECC-8576-5F8D34F7ED4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  <a:effectLst>
          <a:glow rad="190500">
            <a:schemeClr val="accent4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67 084 руб.</a:t>
          </a:r>
        </a:p>
      </dgm:t>
    </dgm:pt>
    <dgm:pt modelId="{79B89783-2070-4AEF-B673-AFE491D0C998}" type="parTrans" cxnId="{4D3BFC9D-5BE8-4B8F-ABA9-C2A8F226733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3D3206-3195-4376-9285-0C8116D17983}" type="sibTrans" cxnId="{4D3BFC9D-5BE8-4B8F-ABA9-C2A8F226733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E6CAE4-CD12-445B-99AA-09D65F110E08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  <a:effectLst>
          <a:glow rad="190500">
            <a:schemeClr val="accent4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62 073 руб.</a:t>
          </a:r>
        </a:p>
      </dgm:t>
    </dgm:pt>
    <dgm:pt modelId="{48D99921-5467-4A7C-8BAE-BE990CFF571F}" type="parTrans" cxnId="{624E487F-8097-4253-9482-C409427CD1A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149AFB-D119-4FAF-B2A6-3F1D5C9BF1B7}" type="sibTrans" cxnId="{624E487F-8097-4253-9482-C409427CD1A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3E8B5-E95D-4523-AC40-35CD289C5DAF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  <a:effectLst>
          <a:glow rad="190500">
            <a:schemeClr val="accent4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68 420 руб</a:t>
          </a:r>
          <a:r>
            <a:rPr lang="ru-RU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.</a:t>
          </a:r>
        </a:p>
      </dgm:t>
    </dgm:pt>
    <dgm:pt modelId="{C2F13E5D-4741-4F0B-A15C-43767F2C2170}" type="parTrans" cxnId="{EA891755-A237-4E63-A8BA-F4235DDF0F0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A52D75-C6E1-4852-A271-722DCF04C88C}" type="sibTrans" cxnId="{EA891755-A237-4E63-A8BA-F4235DDF0F0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6B1C8-E821-4F62-B8BF-7DAA03252AD1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  <a:effectLst>
          <a:glow rad="190500">
            <a:schemeClr val="accent4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56 550 руб.</a:t>
          </a:r>
        </a:p>
      </dgm:t>
    </dgm:pt>
    <dgm:pt modelId="{65D78AB7-05F5-454C-8C82-239F870EC205}" type="parTrans" cxnId="{73CFE15D-653F-4650-9C04-8F61CE62CC8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CB179-B1B8-4D5C-AA5A-AC55E30B7362}" type="sibTrans" cxnId="{73CFE15D-653F-4650-9C04-8F61CE62CC8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BC1823-9A3D-40B6-B4DC-29A41BB5D43A}">
      <dgm:prSet custT="1"/>
      <dgm:spPr>
        <a:solidFill>
          <a:schemeClr val="accent3">
            <a:lumMod val="20000"/>
            <a:lumOff val="80000"/>
          </a:schemeClr>
        </a:solidFill>
        <a:effectLst>
          <a:glow>
            <a:schemeClr val="accent1">
              <a:alpha val="40000"/>
            </a:schemeClr>
          </a:glow>
          <a:softEdge rad="0"/>
        </a:effectLst>
      </dgm:spPr>
      <dgm:t>
        <a:bodyPr/>
        <a:lstStyle/>
        <a:p>
          <a:r>
            <a:rPr lang="ru-RU" sz="1800" b="1" dirty="0">
              <a:latin typeface="+mn-lt"/>
              <a:cs typeface="Times New Roman" panose="02020603050405020304" pitchFamily="18" charset="0"/>
            </a:rPr>
            <a:t>102,3 % </a:t>
          </a:r>
        </a:p>
        <a:p>
          <a:r>
            <a:rPr lang="ru-RU" sz="1800" b="1" dirty="0">
              <a:latin typeface="+mn-lt"/>
              <a:cs typeface="Times New Roman" panose="02020603050405020304" pitchFamily="18" charset="0"/>
            </a:rPr>
            <a:t>68 643 руб.</a:t>
          </a:r>
        </a:p>
      </dgm:t>
    </dgm:pt>
    <dgm:pt modelId="{A21DADA4-82A2-4196-9811-CAA3BC870EE1}" type="parTrans" cxnId="{E68914B5-22BD-4F16-9FF0-31932707B4D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78660-C73F-4C82-A64B-3FD78F754DCC}" type="sibTrans" cxnId="{E68914B5-22BD-4F16-9FF0-31932707B4D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9F380-295D-4267-8D94-487A3C0D54BC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latin typeface="+mn-lt"/>
              <a:cs typeface="Times New Roman" panose="02020603050405020304" pitchFamily="18" charset="0"/>
            </a:rPr>
            <a:t>100,9 %</a:t>
          </a:r>
        </a:p>
        <a:p>
          <a:r>
            <a:rPr lang="ru-RU" sz="1800" b="1" dirty="0">
              <a:latin typeface="+mn-lt"/>
              <a:cs typeface="Times New Roman" panose="02020603050405020304" pitchFamily="18" charset="0"/>
            </a:rPr>
            <a:t>62 619 руб.</a:t>
          </a:r>
        </a:p>
      </dgm:t>
    </dgm:pt>
    <dgm:pt modelId="{1DB6131A-E7AF-4FF1-BD7E-2BCF5DEC5970}" type="parTrans" cxnId="{8C0D818C-0E0B-4C64-AC19-D1DA753D16B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336508-1B59-4CB1-AED1-168423C781A1}" type="sibTrans" cxnId="{8C0D818C-0E0B-4C64-AC19-D1DA753D16B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F209B-D944-44F6-884C-2C2ED4CE718E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latin typeface="+mn-lt"/>
              <a:cs typeface="Times New Roman" panose="02020603050405020304" pitchFamily="18" charset="0"/>
            </a:rPr>
            <a:t>101,5 %</a:t>
          </a:r>
        </a:p>
        <a:p>
          <a:r>
            <a:rPr lang="ru-RU" sz="1800" b="1" dirty="0">
              <a:latin typeface="+mn-lt"/>
              <a:cs typeface="Times New Roman" panose="02020603050405020304" pitchFamily="18" charset="0"/>
            </a:rPr>
            <a:t>68 459 руб.</a:t>
          </a:r>
        </a:p>
      </dgm:t>
    </dgm:pt>
    <dgm:pt modelId="{9CAAAEA0-C1E4-47D8-9D62-9978649C9AA2}" type="parTrans" cxnId="{325F0053-9713-42C5-BA82-A318714208B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F2D127-2C0E-4A1A-B64A-31A1B159B67D}" type="sibTrans" cxnId="{325F0053-9713-42C5-BA82-A318714208B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A72008-67DF-488C-A07D-2CD709E9042F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latin typeface="+mn-lt"/>
              <a:cs typeface="Times New Roman" panose="02020603050405020304" pitchFamily="18" charset="0"/>
            </a:rPr>
            <a:t>103,6 %</a:t>
          </a:r>
        </a:p>
        <a:p>
          <a:r>
            <a:rPr lang="ru-RU" sz="1800" b="1" dirty="0">
              <a:latin typeface="+mn-lt"/>
              <a:cs typeface="Times New Roman" panose="02020603050405020304" pitchFamily="18" charset="0"/>
            </a:rPr>
            <a:t>58 604 руб.</a:t>
          </a:r>
        </a:p>
      </dgm:t>
    </dgm:pt>
    <dgm:pt modelId="{819B0737-2E56-43FB-A379-335BF9BAB843}" type="parTrans" cxnId="{00572825-A741-4323-B6B1-55D942424EE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6252C8-7358-476F-898E-EFF235F08998}" type="sibTrans" cxnId="{00572825-A741-4323-B6B1-55D942424EE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E4D799-D757-4880-A395-8DE3B05D1FCE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1" i="0" u="none" dirty="0">
              <a:latin typeface="+mn-lt"/>
              <a:cs typeface="Times New Roman" panose="02020603050405020304" pitchFamily="18" charset="0"/>
            </a:rPr>
            <a:t>Педагоги дошкольного образования</a:t>
          </a:r>
          <a:endParaRPr lang="ru-RU" sz="1800" b="1" dirty="0">
            <a:latin typeface="+mn-lt"/>
            <a:cs typeface="Times New Roman" panose="02020603050405020304" pitchFamily="18" charset="0"/>
          </a:endParaRPr>
        </a:p>
      </dgm:t>
    </dgm:pt>
    <dgm:pt modelId="{A053A53F-0D21-4946-9FB5-DC141290DCC4}" type="sibTrans" cxnId="{A0C4C723-5629-40B8-8C4B-4F7AC52F074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E8EA7-2607-42E2-BCBE-D213DC066388}" type="parTrans" cxnId="{A0C4C723-5629-40B8-8C4B-4F7AC52F074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AC0BC5-8FD9-4FFE-905A-CD890DDC9711}" type="pres">
      <dgm:prSet presAssocID="{83DEF3F7-42C1-42AB-97D3-FAEAFFAD36F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17CEA6-BD7E-4415-9F6D-93BD52541D19}" type="pres">
      <dgm:prSet presAssocID="{467379CB-B728-4506-9D57-3AA621B2AA79}" presName="compNode" presStyleCnt="0"/>
      <dgm:spPr/>
    </dgm:pt>
    <dgm:pt modelId="{25743631-35FE-47A5-A188-20EAE011F3BA}" type="pres">
      <dgm:prSet presAssocID="{467379CB-B728-4506-9D57-3AA621B2AA79}" presName="aNode" presStyleLbl="bgShp" presStyleIdx="0" presStyleCnt="4" custScaleY="88522" custLinFactNeighborX="-43" custLinFactNeighborY="68"/>
      <dgm:spPr/>
      <dgm:t>
        <a:bodyPr/>
        <a:lstStyle/>
        <a:p>
          <a:endParaRPr lang="ru-RU"/>
        </a:p>
      </dgm:t>
    </dgm:pt>
    <dgm:pt modelId="{8AAA378E-8001-4FDC-A76A-D3764151D091}" type="pres">
      <dgm:prSet presAssocID="{467379CB-B728-4506-9D57-3AA621B2AA79}" presName="textNode" presStyleLbl="bgShp" presStyleIdx="0" presStyleCnt="4"/>
      <dgm:spPr/>
      <dgm:t>
        <a:bodyPr/>
        <a:lstStyle/>
        <a:p>
          <a:endParaRPr lang="ru-RU"/>
        </a:p>
      </dgm:t>
    </dgm:pt>
    <dgm:pt modelId="{E919F526-2A93-4AA7-9D39-A11571392EEE}" type="pres">
      <dgm:prSet presAssocID="{467379CB-B728-4506-9D57-3AA621B2AA79}" presName="compChildNode" presStyleCnt="0"/>
      <dgm:spPr/>
    </dgm:pt>
    <dgm:pt modelId="{5E2A3583-EE91-48E5-A186-6A15F9322B47}" type="pres">
      <dgm:prSet presAssocID="{467379CB-B728-4506-9D57-3AA621B2AA79}" presName="theInnerList" presStyleCnt="0"/>
      <dgm:spPr/>
    </dgm:pt>
    <dgm:pt modelId="{0971185C-44AB-4301-AD0F-113902A1F7BB}" type="pres">
      <dgm:prSet presAssocID="{53BC1823-9A3D-40B6-B4DC-29A41BB5D43A}" presName="childNode" presStyleLbl="node1" presStyleIdx="0" presStyleCnt="8" custScaleY="39098" custLinFactNeighborX="2720" custLinFactNeighborY="-1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5DE54-A547-4747-A7F6-E721F4EB63D2}" type="pres">
      <dgm:prSet presAssocID="{53BC1823-9A3D-40B6-B4DC-29A41BB5D43A}" presName="aSpace2" presStyleCnt="0"/>
      <dgm:spPr/>
    </dgm:pt>
    <dgm:pt modelId="{52590929-01F0-4C7F-9A9B-D5424F8C253D}" type="pres">
      <dgm:prSet presAssocID="{F8E15CFE-5A51-4ECC-8576-5F8D34F7ED46}" presName="childNode" presStyleLbl="node1" presStyleIdx="1" presStyleCnt="8" custScaleY="19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3CEF6-2D02-4D47-BEBB-4EB964830AEA}" type="pres">
      <dgm:prSet presAssocID="{467379CB-B728-4506-9D57-3AA621B2AA79}" presName="aSpace" presStyleCnt="0"/>
      <dgm:spPr/>
    </dgm:pt>
    <dgm:pt modelId="{A38BE0C6-50ED-477E-B4F7-6CB743DE4FAC}" type="pres">
      <dgm:prSet presAssocID="{5AE4D799-D757-4880-A395-8DE3B05D1FCE}" presName="compNode" presStyleCnt="0"/>
      <dgm:spPr/>
    </dgm:pt>
    <dgm:pt modelId="{66B0A4EE-50C7-4455-8E94-DCB4DE0B97C7}" type="pres">
      <dgm:prSet presAssocID="{5AE4D799-D757-4880-A395-8DE3B05D1FCE}" presName="aNode" presStyleLbl="bgShp" presStyleIdx="1" presStyleCnt="4" custScaleY="90181" custLinFactNeighborX="-1648" custLinFactNeighborY="-986"/>
      <dgm:spPr/>
      <dgm:t>
        <a:bodyPr/>
        <a:lstStyle/>
        <a:p>
          <a:endParaRPr lang="ru-RU"/>
        </a:p>
      </dgm:t>
    </dgm:pt>
    <dgm:pt modelId="{5F8E949E-6662-452F-940A-AD84C1C0CDA8}" type="pres">
      <dgm:prSet presAssocID="{5AE4D799-D757-4880-A395-8DE3B05D1FCE}" presName="textNode" presStyleLbl="bgShp" presStyleIdx="1" presStyleCnt="4"/>
      <dgm:spPr/>
      <dgm:t>
        <a:bodyPr/>
        <a:lstStyle/>
        <a:p>
          <a:endParaRPr lang="ru-RU"/>
        </a:p>
      </dgm:t>
    </dgm:pt>
    <dgm:pt modelId="{1260B967-4464-4109-A216-8F86E4D4E5EA}" type="pres">
      <dgm:prSet presAssocID="{5AE4D799-D757-4880-A395-8DE3B05D1FCE}" presName="compChildNode" presStyleCnt="0"/>
      <dgm:spPr/>
    </dgm:pt>
    <dgm:pt modelId="{EADB76E8-0BDB-4F34-ABED-48824442F5E7}" type="pres">
      <dgm:prSet presAssocID="{5AE4D799-D757-4880-A395-8DE3B05D1FCE}" presName="theInnerList" presStyleCnt="0"/>
      <dgm:spPr/>
    </dgm:pt>
    <dgm:pt modelId="{793C0705-5382-4EF8-BEA0-F4B9BABF88CB}" type="pres">
      <dgm:prSet presAssocID="{F149F380-295D-4267-8D94-487A3C0D54BC}" presName="childNode" presStyleLbl="node1" presStyleIdx="2" presStyleCnt="8" custScaleY="36934" custLinFactNeighborX="-202" custLinFactNeighborY="-4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AB51F-9756-4140-9D3F-30AACB851036}" type="pres">
      <dgm:prSet presAssocID="{F149F380-295D-4267-8D94-487A3C0D54BC}" presName="aSpace2" presStyleCnt="0"/>
      <dgm:spPr/>
    </dgm:pt>
    <dgm:pt modelId="{6AE18252-EC2D-45E1-A455-FBF5EFB276F6}" type="pres">
      <dgm:prSet presAssocID="{CFE6CAE4-CD12-445B-99AA-09D65F110E08}" presName="childNode" presStyleLbl="node1" presStyleIdx="3" presStyleCnt="8" custScaleY="21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814AC-443C-4322-B853-92EC0CEAD0B0}" type="pres">
      <dgm:prSet presAssocID="{5AE4D799-D757-4880-A395-8DE3B05D1FCE}" presName="aSpace" presStyleCnt="0"/>
      <dgm:spPr/>
    </dgm:pt>
    <dgm:pt modelId="{3A125812-CBAE-492D-9DA7-A874214F1494}" type="pres">
      <dgm:prSet presAssocID="{CCB21898-EF02-4D5C-AC41-92E973B3F58B}" presName="compNode" presStyleCnt="0"/>
      <dgm:spPr/>
    </dgm:pt>
    <dgm:pt modelId="{73C0176E-7D6D-4EB7-821F-112BC9212A10}" type="pres">
      <dgm:prSet presAssocID="{CCB21898-EF02-4D5C-AC41-92E973B3F58B}" presName="aNode" presStyleLbl="bgShp" presStyleIdx="2" presStyleCnt="4" custScaleX="96636" custScaleY="88952" custLinFactNeighborX="819" custLinFactNeighborY="-1883"/>
      <dgm:spPr/>
      <dgm:t>
        <a:bodyPr/>
        <a:lstStyle/>
        <a:p>
          <a:endParaRPr lang="ru-RU"/>
        </a:p>
      </dgm:t>
    </dgm:pt>
    <dgm:pt modelId="{698BE7C6-B0A9-4484-B5D7-CA5297F3BBF5}" type="pres">
      <dgm:prSet presAssocID="{CCB21898-EF02-4D5C-AC41-92E973B3F58B}" presName="textNode" presStyleLbl="bgShp" presStyleIdx="2" presStyleCnt="4"/>
      <dgm:spPr/>
      <dgm:t>
        <a:bodyPr/>
        <a:lstStyle/>
        <a:p>
          <a:endParaRPr lang="ru-RU"/>
        </a:p>
      </dgm:t>
    </dgm:pt>
    <dgm:pt modelId="{1EAC927F-0DAA-4E96-AE33-BBA5ADE87ED3}" type="pres">
      <dgm:prSet presAssocID="{CCB21898-EF02-4D5C-AC41-92E973B3F58B}" presName="compChildNode" presStyleCnt="0"/>
      <dgm:spPr/>
    </dgm:pt>
    <dgm:pt modelId="{33FB9F47-CE41-45D3-8DE1-1B6E31E64D20}" type="pres">
      <dgm:prSet presAssocID="{CCB21898-EF02-4D5C-AC41-92E973B3F58B}" presName="theInnerList" presStyleCnt="0"/>
      <dgm:spPr/>
    </dgm:pt>
    <dgm:pt modelId="{8598F4FE-10F4-4E54-BC12-A19801251A4D}" type="pres">
      <dgm:prSet presAssocID="{572F209B-D944-44F6-884C-2C2ED4CE718E}" presName="childNode" presStyleLbl="node1" presStyleIdx="4" presStyleCnt="8" custAng="10800000" custFlipVert="1" custScaleX="105480" custScaleY="36793" custLinFactNeighborX="1850" custLinFactNeighborY="3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8009A-99DB-4B83-99B8-399CE6160DBE}" type="pres">
      <dgm:prSet presAssocID="{572F209B-D944-44F6-884C-2C2ED4CE718E}" presName="aSpace2" presStyleCnt="0"/>
      <dgm:spPr/>
    </dgm:pt>
    <dgm:pt modelId="{B91A0C16-7D88-46CC-8623-7855C1900380}" type="pres">
      <dgm:prSet presAssocID="{C303E8B5-E95D-4523-AC40-35CD289C5DAF}" presName="childNode" presStyleLbl="node1" presStyleIdx="5" presStyleCnt="8" custScaleY="2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40D1A-2B13-4CCE-A989-1D455CD0AFBD}" type="pres">
      <dgm:prSet presAssocID="{CCB21898-EF02-4D5C-AC41-92E973B3F58B}" presName="aSpace" presStyleCnt="0"/>
      <dgm:spPr/>
    </dgm:pt>
    <dgm:pt modelId="{635C9379-6163-44AA-883F-97E62F907672}" type="pres">
      <dgm:prSet presAssocID="{2BC27617-8079-48C8-BAD0-1F2A183F5334}" presName="compNode" presStyleCnt="0"/>
      <dgm:spPr/>
    </dgm:pt>
    <dgm:pt modelId="{34A6229F-3588-4558-AF6F-BF92E6D47CB5}" type="pres">
      <dgm:prSet presAssocID="{2BC27617-8079-48C8-BAD0-1F2A183F5334}" presName="aNode" presStyleLbl="bgShp" presStyleIdx="3" presStyleCnt="4" custScaleY="85850" custLinFactNeighborX="208" custLinFactNeighborY="-873"/>
      <dgm:spPr/>
      <dgm:t>
        <a:bodyPr/>
        <a:lstStyle/>
        <a:p>
          <a:endParaRPr lang="ru-RU"/>
        </a:p>
      </dgm:t>
    </dgm:pt>
    <dgm:pt modelId="{B11919BE-40B9-48C3-A89D-30B34EA87A9E}" type="pres">
      <dgm:prSet presAssocID="{2BC27617-8079-48C8-BAD0-1F2A183F5334}" presName="textNode" presStyleLbl="bgShp" presStyleIdx="3" presStyleCnt="4"/>
      <dgm:spPr/>
      <dgm:t>
        <a:bodyPr/>
        <a:lstStyle/>
        <a:p>
          <a:endParaRPr lang="ru-RU"/>
        </a:p>
      </dgm:t>
    </dgm:pt>
    <dgm:pt modelId="{F2D4CB89-55D7-4A06-B2B6-018606A309AF}" type="pres">
      <dgm:prSet presAssocID="{2BC27617-8079-48C8-BAD0-1F2A183F5334}" presName="compChildNode" presStyleCnt="0"/>
      <dgm:spPr/>
    </dgm:pt>
    <dgm:pt modelId="{5CDEBEFE-9375-4C01-BFD0-07CDF819FC55}" type="pres">
      <dgm:prSet presAssocID="{2BC27617-8079-48C8-BAD0-1F2A183F5334}" presName="theInnerList" presStyleCnt="0"/>
      <dgm:spPr/>
    </dgm:pt>
    <dgm:pt modelId="{A70C00E6-24FA-4F43-B69A-0E34946208AD}" type="pres">
      <dgm:prSet presAssocID="{04A72008-67DF-488C-A07D-2CD709E9042F}" presName="childNode" presStyleLbl="node1" presStyleIdx="6" presStyleCnt="8" custScaleX="103245" custScaleY="39685" custLinFactNeighborX="-24" custLinFactNeighborY="11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D70E0-4A73-4A7D-847F-0A7D93A02A74}" type="pres">
      <dgm:prSet presAssocID="{04A72008-67DF-488C-A07D-2CD709E9042F}" presName="aSpace2" presStyleCnt="0"/>
      <dgm:spPr/>
    </dgm:pt>
    <dgm:pt modelId="{EBD19780-067C-45B1-9E1D-F29498BBE35E}" type="pres">
      <dgm:prSet presAssocID="{BF76B1C8-E821-4F62-B8BF-7DAA03252AD1}" presName="childNode" presStyleLbl="node1" presStyleIdx="7" presStyleCnt="8" custScaleX="114725" custScaleY="21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C4C723-5629-40B8-8C4B-4F7AC52F0740}" srcId="{83DEF3F7-42C1-42AB-97D3-FAEAFFAD36F4}" destId="{5AE4D799-D757-4880-A395-8DE3B05D1FCE}" srcOrd="1" destOrd="0" parTransId="{1D0E8EA7-2607-42E2-BCBE-D213DC066388}" sibTransId="{A053A53F-0D21-4946-9FB5-DC141290DCC4}"/>
    <dgm:cxn modelId="{8C0D818C-0E0B-4C64-AC19-D1DA753D16BD}" srcId="{5AE4D799-D757-4880-A395-8DE3B05D1FCE}" destId="{F149F380-295D-4267-8D94-487A3C0D54BC}" srcOrd="0" destOrd="0" parTransId="{1DB6131A-E7AF-4FF1-BD7E-2BCF5DEC5970}" sibTransId="{02336508-1B59-4CB1-AED1-168423C781A1}"/>
    <dgm:cxn modelId="{325F0053-9713-42C5-BA82-A318714208BF}" srcId="{CCB21898-EF02-4D5C-AC41-92E973B3F58B}" destId="{572F209B-D944-44F6-884C-2C2ED4CE718E}" srcOrd="0" destOrd="0" parTransId="{9CAAAEA0-C1E4-47D8-9D62-9978649C9AA2}" sibTransId="{4AF2D127-2C0E-4A1A-B64A-31A1B159B67D}"/>
    <dgm:cxn modelId="{09E15608-4A8A-4321-A3BB-43F33552C9FB}" type="presOf" srcId="{04A72008-67DF-488C-A07D-2CD709E9042F}" destId="{A70C00E6-24FA-4F43-B69A-0E34946208AD}" srcOrd="0" destOrd="0" presId="urn:microsoft.com/office/officeart/2005/8/layout/lProcess2"/>
    <dgm:cxn modelId="{EA891755-A237-4E63-A8BA-F4235DDF0F06}" srcId="{CCB21898-EF02-4D5C-AC41-92E973B3F58B}" destId="{C303E8B5-E95D-4523-AC40-35CD289C5DAF}" srcOrd="1" destOrd="0" parTransId="{C2F13E5D-4741-4F0B-A15C-43767F2C2170}" sibTransId="{67A52D75-C6E1-4852-A271-722DCF04C88C}"/>
    <dgm:cxn modelId="{0B14AB32-9197-4F22-A5B3-3F74A2DC200C}" type="presOf" srcId="{53BC1823-9A3D-40B6-B4DC-29A41BB5D43A}" destId="{0971185C-44AB-4301-AD0F-113902A1F7BB}" srcOrd="0" destOrd="0" presId="urn:microsoft.com/office/officeart/2005/8/layout/lProcess2"/>
    <dgm:cxn modelId="{9D92D606-1273-4976-98DD-CB0B6B093C04}" srcId="{83DEF3F7-42C1-42AB-97D3-FAEAFFAD36F4}" destId="{CCB21898-EF02-4D5C-AC41-92E973B3F58B}" srcOrd="2" destOrd="0" parTransId="{55270623-8CB6-4857-9FA5-1D63461858D5}" sibTransId="{813E2555-563E-41D1-A798-CA7774A3350E}"/>
    <dgm:cxn modelId="{1FEF4043-22F4-498B-A594-F8D49FEEFF8F}" type="presOf" srcId="{2BC27617-8079-48C8-BAD0-1F2A183F5334}" destId="{34A6229F-3588-4558-AF6F-BF92E6D47CB5}" srcOrd="0" destOrd="0" presId="urn:microsoft.com/office/officeart/2005/8/layout/lProcess2"/>
    <dgm:cxn modelId="{6AFEFCE7-0590-41B9-B082-3A88D8DDA05D}" srcId="{83DEF3F7-42C1-42AB-97D3-FAEAFFAD36F4}" destId="{467379CB-B728-4506-9D57-3AA621B2AA79}" srcOrd="0" destOrd="0" parTransId="{21D3FD75-E4EC-48C3-8CFA-123DAEB17609}" sibTransId="{D73D6658-7947-4A77-B2AF-ACBD8559EBE9}"/>
    <dgm:cxn modelId="{4D3BFC9D-5BE8-4B8F-ABA9-C2A8F2267337}" srcId="{467379CB-B728-4506-9D57-3AA621B2AA79}" destId="{F8E15CFE-5A51-4ECC-8576-5F8D34F7ED46}" srcOrd="1" destOrd="0" parTransId="{79B89783-2070-4AEF-B673-AFE491D0C998}" sibTransId="{A63D3206-3195-4376-9285-0C8116D17983}"/>
    <dgm:cxn modelId="{73CFE15D-653F-4650-9C04-8F61CE62CC8A}" srcId="{2BC27617-8079-48C8-BAD0-1F2A183F5334}" destId="{BF76B1C8-E821-4F62-B8BF-7DAA03252AD1}" srcOrd="1" destOrd="0" parTransId="{65D78AB7-05F5-454C-8C82-239F870EC205}" sibTransId="{338CB179-B1B8-4D5C-AA5A-AC55E30B7362}"/>
    <dgm:cxn modelId="{E68914B5-22BD-4F16-9FF0-31932707B4D1}" srcId="{467379CB-B728-4506-9D57-3AA621B2AA79}" destId="{53BC1823-9A3D-40B6-B4DC-29A41BB5D43A}" srcOrd="0" destOrd="0" parTransId="{A21DADA4-82A2-4196-9811-CAA3BC870EE1}" sibTransId="{16378660-C73F-4C82-A64B-3FD78F754DCC}"/>
    <dgm:cxn modelId="{00572825-A741-4323-B6B1-55D942424EE1}" srcId="{2BC27617-8079-48C8-BAD0-1F2A183F5334}" destId="{04A72008-67DF-488C-A07D-2CD709E9042F}" srcOrd="0" destOrd="0" parTransId="{819B0737-2E56-43FB-A379-335BF9BAB843}" sibTransId="{8B6252C8-7358-476F-898E-EFF235F08998}"/>
    <dgm:cxn modelId="{AA58C18A-3C99-44AF-9323-A685A8CF73B5}" type="presOf" srcId="{F8E15CFE-5A51-4ECC-8576-5F8D34F7ED46}" destId="{52590929-01F0-4C7F-9A9B-D5424F8C253D}" srcOrd="0" destOrd="0" presId="urn:microsoft.com/office/officeart/2005/8/layout/lProcess2"/>
    <dgm:cxn modelId="{00B8DFB9-C434-4089-A8A3-5073A246EC36}" type="presOf" srcId="{83DEF3F7-42C1-42AB-97D3-FAEAFFAD36F4}" destId="{26AC0BC5-8FD9-4FFE-905A-CD890DDC9711}" srcOrd="0" destOrd="0" presId="urn:microsoft.com/office/officeart/2005/8/layout/lProcess2"/>
    <dgm:cxn modelId="{49811ABD-D49C-4BE2-AE8E-C0D6D6C83820}" type="presOf" srcId="{572F209B-D944-44F6-884C-2C2ED4CE718E}" destId="{8598F4FE-10F4-4E54-BC12-A19801251A4D}" srcOrd="0" destOrd="0" presId="urn:microsoft.com/office/officeart/2005/8/layout/lProcess2"/>
    <dgm:cxn modelId="{2BD7DFE8-D45B-4AB1-BCC2-A26197AA03D0}" type="presOf" srcId="{F149F380-295D-4267-8D94-487A3C0D54BC}" destId="{793C0705-5382-4EF8-BEA0-F4B9BABF88CB}" srcOrd="0" destOrd="0" presId="urn:microsoft.com/office/officeart/2005/8/layout/lProcess2"/>
    <dgm:cxn modelId="{DCAF5BEC-7DEC-4F12-A2B0-A731FA14643D}" srcId="{83DEF3F7-42C1-42AB-97D3-FAEAFFAD36F4}" destId="{2BC27617-8079-48C8-BAD0-1F2A183F5334}" srcOrd="3" destOrd="0" parTransId="{D7760CAB-7E07-4693-BF64-FE8A0C7FB4C7}" sibTransId="{C9D6C907-23B5-4819-8A3E-63AA881D8262}"/>
    <dgm:cxn modelId="{A2794250-2E87-4AD0-88B5-6B77EC25AAA8}" type="presOf" srcId="{467379CB-B728-4506-9D57-3AA621B2AA79}" destId="{8AAA378E-8001-4FDC-A76A-D3764151D091}" srcOrd="1" destOrd="0" presId="urn:microsoft.com/office/officeart/2005/8/layout/lProcess2"/>
    <dgm:cxn modelId="{06F9D054-40BC-4A4F-BECC-20F3A629FC79}" type="presOf" srcId="{2BC27617-8079-48C8-BAD0-1F2A183F5334}" destId="{B11919BE-40B9-48C3-A89D-30B34EA87A9E}" srcOrd="1" destOrd="0" presId="urn:microsoft.com/office/officeart/2005/8/layout/lProcess2"/>
    <dgm:cxn modelId="{A55C237C-CA07-4DFE-AD85-C6738B1268CA}" type="presOf" srcId="{CCB21898-EF02-4D5C-AC41-92E973B3F58B}" destId="{698BE7C6-B0A9-4484-B5D7-CA5297F3BBF5}" srcOrd="1" destOrd="0" presId="urn:microsoft.com/office/officeart/2005/8/layout/lProcess2"/>
    <dgm:cxn modelId="{4AC7F0AD-318E-424D-AC30-714BF3C11B6A}" type="presOf" srcId="{467379CB-B728-4506-9D57-3AA621B2AA79}" destId="{25743631-35FE-47A5-A188-20EAE011F3BA}" srcOrd="0" destOrd="0" presId="urn:microsoft.com/office/officeart/2005/8/layout/lProcess2"/>
    <dgm:cxn modelId="{3E46887B-282F-48F7-8683-F013DBF03DDB}" type="presOf" srcId="{5AE4D799-D757-4880-A395-8DE3B05D1FCE}" destId="{5F8E949E-6662-452F-940A-AD84C1C0CDA8}" srcOrd="1" destOrd="0" presId="urn:microsoft.com/office/officeart/2005/8/layout/lProcess2"/>
    <dgm:cxn modelId="{624E487F-8097-4253-9482-C409427CD1A6}" srcId="{5AE4D799-D757-4880-A395-8DE3B05D1FCE}" destId="{CFE6CAE4-CD12-445B-99AA-09D65F110E08}" srcOrd="1" destOrd="0" parTransId="{48D99921-5467-4A7C-8BAE-BE990CFF571F}" sibTransId="{F0149AFB-D119-4FAF-B2A6-3F1D5C9BF1B7}"/>
    <dgm:cxn modelId="{87B8C067-1F61-4180-8660-5B35F5897416}" type="presOf" srcId="{CCB21898-EF02-4D5C-AC41-92E973B3F58B}" destId="{73C0176E-7D6D-4EB7-821F-112BC9212A10}" srcOrd="0" destOrd="0" presId="urn:microsoft.com/office/officeart/2005/8/layout/lProcess2"/>
    <dgm:cxn modelId="{33371E76-DC1B-4D62-AF67-9B2535018F14}" type="presOf" srcId="{CFE6CAE4-CD12-445B-99AA-09D65F110E08}" destId="{6AE18252-EC2D-45E1-A455-FBF5EFB276F6}" srcOrd="0" destOrd="0" presId="urn:microsoft.com/office/officeart/2005/8/layout/lProcess2"/>
    <dgm:cxn modelId="{3B4E3982-A693-4B37-B243-33B90730A0F4}" type="presOf" srcId="{BF76B1C8-E821-4F62-B8BF-7DAA03252AD1}" destId="{EBD19780-067C-45B1-9E1D-F29498BBE35E}" srcOrd="0" destOrd="0" presId="urn:microsoft.com/office/officeart/2005/8/layout/lProcess2"/>
    <dgm:cxn modelId="{4A8BBB13-B9C0-4BC3-A822-1ED03174CBA4}" type="presOf" srcId="{C303E8B5-E95D-4523-AC40-35CD289C5DAF}" destId="{B91A0C16-7D88-46CC-8623-7855C1900380}" srcOrd="0" destOrd="0" presId="urn:microsoft.com/office/officeart/2005/8/layout/lProcess2"/>
    <dgm:cxn modelId="{99AE3DFD-B8F4-481A-8412-C66D2E324984}" type="presOf" srcId="{5AE4D799-D757-4880-A395-8DE3B05D1FCE}" destId="{66B0A4EE-50C7-4455-8E94-DCB4DE0B97C7}" srcOrd="0" destOrd="0" presId="urn:microsoft.com/office/officeart/2005/8/layout/lProcess2"/>
    <dgm:cxn modelId="{C3CAFE88-017D-4506-81A1-7654CB7D07C5}" type="presParOf" srcId="{26AC0BC5-8FD9-4FFE-905A-CD890DDC9711}" destId="{C917CEA6-BD7E-4415-9F6D-93BD52541D19}" srcOrd="0" destOrd="0" presId="urn:microsoft.com/office/officeart/2005/8/layout/lProcess2"/>
    <dgm:cxn modelId="{A3DDBF88-8400-40A1-8F6B-7A42895DDA13}" type="presParOf" srcId="{C917CEA6-BD7E-4415-9F6D-93BD52541D19}" destId="{25743631-35FE-47A5-A188-20EAE011F3BA}" srcOrd="0" destOrd="0" presId="urn:microsoft.com/office/officeart/2005/8/layout/lProcess2"/>
    <dgm:cxn modelId="{1C951DE9-0060-4F34-B554-20AA6F77DF2B}" type="presParOf" srcId="{C917CEA6-BD7E-4415-9F6D-93BD52541D19}" destId="{8AAA378E-8001-4FDC-A76A-D3764151D091}" srcOrd="1" destOrd="0" presId="urn:microsoft.com/office/officeart/2005/8/layout/lProcess2"/>
    <dgm:cxn modelId="{18B94F45-5BC2-4BE9-92BA-0AC69CB3631D}" type="presParOf" srcId="{C917CEA6-BD7E-4415-9F6D-93BD52541D19}" destId="{E919F526-2A93-4AA7-9D39-A11571392EEE}" srcOrd="2" destOrd="0" presId="urn:microsoft.com/office/officeart/2005/8/layout/lProcess2"/>
    <dgm:cxn modelId="{EA0A4C58-151F-4A47-8EEC-CB11626C70D6}" type="presParOf" srcId="{E919F526-2A93-4AA7-9D39-A11571392EEE}" destId="{5E2A3583-EE91-48E5-A186-6A15F9322B47}" srcOrd="0" destOrd="0" presId="urn:microsoft.com/office/officeart/2005/8/layout/lProcess2"/>
    <dgm:cxn modelId="{48BE2F91-F519-4156-85E7-85AC08ADBD00}" type="presParOf" srcId="{5E2A3583-EE91-48E5-A186-6A15F9322B47}" destId="{0971185C-44AB-4301-AD0F-113902A1F7BB}" srcOrd="0" destOrd="0" presId="urn:microsoft.com/office/officeart/2005/8/layout/lProcess2"/>
    <dgm:cxn modelId="{D766452A-9BAB-4F23-8150-5BF5162886DF}" type="presParOf" srcId="{5E2A3583-EE91-48E5-A186-6A15F9322B47}" destId="{1325DE54-A547-4747-A7F6-E721F4EB63D2}" srcOrd="1" destOrd="0" presId="urn:microsoft.com/office/officeart/2005/8/layout/lProcess2"/>
    <dgm:cxn modelId="{E7DB52D7-3345-4D96-88E8-6D9628638AB5}" type="presParOf" srcId="{5E2A3583-EE91-48E5-A186-6A15F9322B47}" destId="{52590929-01F0-4C7F-9A9B-D5424F8C253D}" srcOrd="2" destOrd="0" presId="urn:microsoft.com/office/officeart/2005/8/layout/lProcess2"/>
    <dgm:cxn modelId="{366CFE47-AC31-48E6-8485-455855B23F30}" type="presParOf" srcId="{26AC0BC5-8FD9-4FFE-905A-CD890DDC9711}" destId="{0F33CEF6-2D02-4D47-BEBB-4EB964830AEA}" srcOrd="1" destOrd="0" presId="urn:microsoft.com/office/officeart/2005/8/layout/lProcess2"/>
    <dgm:cxn modelId="{31EFF60D-8A35-48FA-B17A-54A00900CBEF}" type="presParOf" srcId="{26AC0BC5-8FD9-4FFE-905A-CD890DDC9711}" destId="{A38BE0C6-50ED-477E-B4F7-6CB743DE4FAC}" srcOrd="2" destOrd="0" presId="urn:microsoft.com/office/officeart/2005/8/layout/lProcess2"/>
    <dgm:cxn modelId="{8FEB92C1-3E72-4D39-A70A-EC0AE17A6C32}" type="presParOf" srcId="{A38BE0C6-50ED-477E-B4F7-6CB743DE4FAC}" destId="{66B0A4EE-50C7-4455-8E94-DCB4DE0B97C7}" srcOrd="0" destOrd="0" presId="urn:microsoft.com/office/officeart/2005/8/layout/lProcess2"/>
    <dgm:cxn modelId="{CF547DEF-B896-436F-BE28-A4667CBC50AD}" type="presParOf" srcId="{A38BE0C6-50ED-477E-B4F7-6CB743DE4FAC}" destId="{5F8E949E-6662-452F-940A-AD84C1C0CDA8}" srcOrd="1" destOrd="0" presId="urn:microsoft.com/office/officeart/2005/8/layout/lProcess2"/>
    <dgm:cxn modelId="{10E3953D-435A-4270-A031-8DE64F25A7FC}" type="presParOf" srcId="{A38BE0C6-50ED-477E-B4F7-6CB743DE4FAC}" destId="{1260B967-4464-4109-A216-8F86E4D4E5EA}" srcOrd="2" destOrd="0" presId="urn:microsoft.com/office/officeart/2005/8/layout/lProcess2"/>
    <dgm:cxn modelId="{A37E7BB0-65F8-48B7-9D49-B1E89198B0D1}" type="presParOf" srcId="{1260B967-4464-4109-A216-8F86E4D4E5EA}" destId="{EADB76E8-0BDB-4F34-ABED-48824442F5E7}" srcOrd="0" destOrd="0" presId="urn:microsoft.com/office/officeart/2005/8/layout/lProcess2"/>
    <dgm:cxn modelId="{B908017A-4242-4379-98C6-E4743AB42543}" type="presParOf" srcId="{EADB76E8-0BDB-4F34-ABED-48824442F5E7}" destId="{793C0705-5382-4EF8-BEA0-F4B9BABF88CB}" srcOrd="0" destOrd="0" presId="urn:microsoft.com/office/officeart/2005/8/layout/lProcess2"/>
    <dgm:cxn modelId="{0C77CB92-1033-4FE6-A680-A48470D62DF1}" type="presParOf" srcId="{EADB76E8-0BDB-4F34-ABED-48824442F5E7}" destId="{BA9AB51F-9756-4140-9D3F-30AACB851036}" srcOrd="1" destOrd="0" presId="urn:microsoft.com/office/officeart/2005/8/layout/lProcess2"/>
    <dgm:cxn modelId="{07E2B0C6-38D4-4BED-9565-76CD0DC2CBD9}" type="presParOf" srcId="{EADB76E8-0BDB-4F34-ABED-48824442F5E7}" destId="{6AE18252-EC2D-45E1-A455-FBF5EFB276F6}" srcOrd="2" destOrd="0" presId="urn:microsoft.com/office/officeart/2005/8/layout/lProcess2"/>
    <dgm:cxn modelId="{04B02566-02DD-4A91-BFF9-5BC0752B9798}" type="presParOf" srcId="{26AC0BC5-8FD9-4FFE-905A-CD890DDC9711}" destId="{AC0814AC-443C-4322-B853-92EC0CEAD0B0}" srcOrd="3" destOrd="0" presId="urn:microsoft.com/office/officeart/2005/8/layout/lProcess2"/>
    <dgm:cxn modelId="{5B682443-0980-4151-BDEB-EBE5A069BB7B}" type="presParOf" srcId="{26AC0BC5-8FD9-4FFE-905A-CD890DDC9711}" destId="{3A125812-CBAE-492D-9DA7-A874214F1494}" srcOrd="4" destOrd="0" presId="urn:microsoft.com/office/officeart/2005/8/layout/lProcess2"/>
    <dgm:cxn modelId="{F4C9C199-A094-4DF3-A9C9-012E55312194}" type="presParOf" srcId="{3A125812-CBAE-492D-9DA7-A874214F1494}" destId="{73C0176E-7D6D-4EB7-821F-112BC9212A10}" srcOrd="0" destOrd="0" presId="urn:microsoft.com/office/officeart/2005/8/layout/lProcess2"/>
    <dgm:cxn modelId="{BA63C31B-D723-45EA-964E-63C70B414E56}" type="presParOf" srcId="{3A125812-CBAE-492D-9DA7-A874214F1494}" destId="{698BE7C6-B0A9-4484-B5D7-CA5297F3BBF5}" srcOrd="1" destOrd="0" presId="urn:microsoft.com/office/officeart/2005/8/layout/lProcess2"/>
    <dgm:cxn modelId="{94E82EBF-4986-444C-B187-914045ED95CA}" type="presParOf" srcId="{3A125812-CBAE-492D-9DA7-A874214F1494}" destId="{1EAC927F-0DAA-4E96-AE33-BBA5ADE87ED3}" srcOrd="2" destOrd="0" presId="urn:microsoft.com/office/officeart/2005/8/layout/lProcess2"/>
    <dgm:cxn modelId="{34B8C7DD-B1EC-46B3-86CF-04705C741D57}" type="presParOf" srcId="{1EAC927F-0DAA-4E96-AE33-BBA5ADE87ED3}" destId="{33FB9F47-CE41-45D3-8DE1-1B6E31E64D20}" srcOrd="0" destOrd="0" presId="urn:microsoft.com/office/officeart/2005/8/layout/lProcess2"/>
    <dgm:cxn modelId="{ED1DA117-8EC3-44B4-8741-6515BAB08267}" type="presParOf" srcId="{33FB9F47-CE41-45D3-8DE1-1B6E31E64D20}" destId="{8598F4FE-10F4-4E54-BC12-A19801251A4D}" srcOrd="0" destOrd="0" presId="urn:microsoft.com/office/officeart/2005/8/layout/lProcess2"/>
    <dgm:cxn modelId="{C00978E7-3D58-4BD0-996E-42E22EC5B085}" type="presParOf" srcId="{33FB9F47-CE41-45D3-8DE1-1B6E31E64D20}" destId="{6888009A-99DB-4B83-99B8-399CE6160DBE}" srcOrd="1" destOrd="0" presId="urn:microsoft.com/office/officeart/2005/8/layout/lProcess2"/>
    <dgm:cxn modelId="{75E6AC09-DE5A-42C2-9116-D40A90B11CF6}" type="presParOf" srcId="{33FB9F47-CE41-45D3-8DE1-1B6E31E64D20}" destId="{B91A0C16-7D88-46CC-8623-7855C1900380}" srcOrd="2" destOrd="0" presId="urn:microsoft.com/office/officeart/2005/8/layout/lProcess2"/>
    <dgm:cxn modelId="{44897A29-0E92-496D-BF1D-AA67488449D4}" type="presParOf" srcId="{26AC0BC5-8FD9-4FFE-905A-CD890DDC9711}" destId="{C9340D1A-2B13-4CCE-A989-1D455CD0AFBD}" srcOrd="5" destOrd="0" presId="urn:microsoft.com/office/officeart/2005/8/layout/lProcess2"/>
    <dgm:cxn modelId="{9C671CF2-EEA0-4DB1-AA23-7A211FA8E6AB}" type="presParOf" srcId="{26AC0BC5-8FD9-4FFE-905A-CD890DDC9711}" destId="{635C9379-6163-44AA-883F-97E62F907672}" srcOrd="6" destOrd="0" presId="urn:microsoft.com/office/officeart/2005/8/layout/lProcess2"/>
    <dgm:cxn modelId="{D4B12B2B-D2AD-4985-877D-0C0FBC7E43D4}" type="presParOf" srcId="{635C9379-6163-44AA-883F-97E62F907672}" destId="{34A6229F-3588-4558-AF6F-BF92E6D47CB5}" srcOrd="0" destOrd="0" presId="urn:microsoft.com/office/officeart/2005/8/layout/lProcess2"/>
    <dgm:cxn modelId="{F197A823-3112-4F3B-A212-19DCD00AF967}" type="presParOf" srcId="{635C9379-6163-44AA-883F-97E62F907672}" destId="{B11919BE-40B9-48C3-A89D-30B34EA87A9E}" srcOrd="1" destOrd="0" presId="urn:microsoft.com/office/officeart/2005/8/layout/lProcess2"/>
    <dgm:cxn modelId="{59D4FB27-2894-4738-936F-9407E8FEA4FE}" type="presParOf" srcId="{635C9379-6163-44AA-883F-97E62F907672}" destId="{F2D4CB89-55D7-4A06-B2B6-018606A309AF}" srcOrd="2" destOrd="0" presId="urn:microsoft.com/office/officeart/2005/8/layout/lProcess2"/>
    <dgm:cxn modelId="{65D97436-E42D-4583-B4B3-B497AF5F8A1D}" type="presParOf" srcId="{F2D4CB89-55D7-4A06-B2B6-018606A309AF}" destId="{5CDEBEFE-9375-4C01-BFD0-07CDF819FC55}" srcOrd="0" destOrd="0" presId="urn:microsoft.com/office/officeart/2005/8/layout/lProcess2"/>
    <dgm:cxn modelId="{C276CC30-0510-4895-9A7F-4B3A40A53800}" type="presParOf" srcId="{5CDEBEFE-9375-4C01-BFD0-07CDF819FC55}" destId="{A70C00E6-24FA-4F43-B69A-0E34946208AD}" srcOrd="0" destOrd="0" presId="urn:microsoft.com/office/officeart/2005/8/layout/lProcess2"/>
    <dgm:cxn modelId="{F733CF6F-FB8E-40F5-AC30-2C8F8621671A}" type="presParOf" srcId="{5CDEBEFE-9375-4C01-BFD0-07CDF819FC55}" destId="{087D70E0-4A73-4A7D-847F-0A7D93A02A74}" srcOrd="1" destOrd="0" presId="urn:microsoft.com/office/officeart/2005/8/layout/lProcess2"/>
    <dgm:cxn modelId="{EA9C8075-840A-4DB2-ABAC-F5BA74B0E841}" type="presParOf" srcId="{5CDEBEFE-9375-4C01-BFD0-07CDF819FC55}" destId="{EBD19780-067C-45B1-9E1D-F29498BBE35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43631-35FE-47A5-A188-20EAE011F3BA}">
      <dsp:nvSpPr>
        <dsp:cNvPr id="0" name=""/>
        <dsp:cNvSpPr/>
      </dsp:nvSpPr>
      <dsp:spPr>
        <a:xfrm>
          <a:off x="212" y="263467"/>
          <a:ext cx="2061419" cy="401630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>
              <a:latin typeface="+mj-lt"/>
              <a:cs typeface="Times New Roman" panose="02020603050405020304" pitchFamily="18" charset="0"/>
            </a:rPr>
            <a:t>Педагоги общего образования</a:t>
          </a:r>
          <a:endParaRPr lang="ru-RU" sz="1800" b="1" kern="1200" dirty="0">
            <a:latin typeface="+mj-lt"/>
            <a:cs typeface="Times New Roman" panose="02020603050405020304" pitchFamily="18" charset="0"/>
          </a:endParaRPr>
        </a:p>
      </dsp:txBody>
      <dsp:txXfrm>
        <a:off x="212" y="263467"/>
        <a:ext cx="2061419" cy="1204892"/>
      </dsp:txXfrm>
    </dsp:sp>
    <dsp:sp modelId="{0971185C-44AB-4301-AD0F-113902A1F7BB}">
      <dsp:nvSpPr>
        <dsp:cNvPr id="0" name=""/>
        <dsp:cNvSpPr/>
      </dsp:nvSpPr>
      <dsp:spPr>
        <a:xfrm>
          <a:off x="252097" y="1731688"/>
          <a:ext cx="1649135" cy="115303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glow>
            <a:schemeClr val="accent1">
              <a:alpha val="40000"/>
            </a:schemeClr>
          </a:glow>
          <a:softEdge rad="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+mn-lt"/>
              <a:cs typeface="Times New Roman" panose="02020603050405020304" pitchFamily="18" charset="0"/>
            </a:rPr>
            <a:t>102,3 %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+mn-lt"/>
              <a:cs typeface="Times New Roman" panose="02020603050405020304" pitchFamily="18" charset="0"/>
            </a:rPr>
            <a:t>68 643 руб.</a:t>
          </a:r>
        </a:p>
      </dsp:txBody>
      <dsp:txXfrm>
        <a:off x="285868" y="1765459"/>
        <a:ext cx="1581593" cy="1085496"/>
      </dsp:txXfrm>
    </dsp:sp>
    <dsp:sp modelId="{52590929-01F0-4C7F-9A9B-D5424F8C253D}">
      <dsp:nvSpPr>
        <dsp:cNvPr id="0" name=""/>
        <dsp:cNvSpPr/>
      </dsp:nvSpPr>
      <dsp:spPr>
        <a:xfrm>
          <a:off x="207240" y="3345226"/>
          <a:ext cx="1649135" cy="58763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>
          <a:glow rad="190500">
            <a:schemeClr val="accent4">
              <a:lumMod val="75000"/>
              <a:alpha val="4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67 084 руб.</a:t>
          </a:r>
        </a:p>
      </dsp:txBody>
      <dsp:txXfrm>
        <a:off x="224451" y="3362437"/>
        <a:ext cx="1614713" cy="553215"/>
      </dsp:txXfrm>
    </dsp:sp>
    <dsp:sp modelId="{66B0A4EE-50C7-4455-8E94-DCB4DE0B97C7}">
      <dsp:nvSpPr>
        <dsp:cNvPr id="0" name=""/>
        <dsp:cNvSpPr/>
      </dsp:nvSpPr>
      <dsp:spPr>
        <a:xfrm>
          <a:off x="2183152" y="178012"/>
          <a:ext cx="2061419" cy="409157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>
              <a:latin typeface="+mn-lt"/>
              <a:cs typeface="Times New Roman" panose="02020603050405020304" pitchFamily="18" charset="0"/>
            </a:rPr>
            <a:t>Педагоги дошкольного образования</a:t>
          </a:r>
          <a:endParaRPr lang="ru-RU" sz="1800" b="1" kern="1200" dirty="0">
            <a:latin typeface="+mn-lt"/>
            <a:cs typeface="Times New Roman" panose="02020603050405020304" pitchFamily="18" charset="0"/>
          </a:endParaRPr>
        </a:p>
      </dsp:txBody>
      <dsp:txXfrm>
        <a:off x="2183152" y="178012"/>
        <a:ext cx="2061419" cy="1227473"/>
      </dsp:txXfrm>
    </dsp:sp>
    <dsp:sp modelId="{793C0705-5382-4EF8-BEA0-F4B9BABF88CB}">
      <dsp:nvSpPr>
        <dsp:cNvPr id="0" name=""/>
        <dsp:cNvSpPr/>
      </dsp:nvSpPr>
      <dsp:spPr>
        <a:xfrm>
          <a:off x="2419935" y="1728349"/>
          <a:ext cx="1649135" cy="108922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+mn-lt"/>
              <a:cs typeface="Times New Roman" panose="02020603050405020304" pitchFamily="18" charset="0"/>
            </a:rPr>
            <a:t>100,9 %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+mn-lt"/>
              <a:cs typeface="Times New Roman" panose="02020603050405020304" pitchFamily="18" charset="0"/>
            </a:rPr>
            <a:t>62 619 руб.</a:t>
          </a:r>
        </a:p>
      </dsp:txBody>
      <dsp:txXfrm>
        <a:off x="2451837" y="1760251"/>
        <a:ext cx="1585331" cy="1025416"/>
      </dsp:txXfrm>
    </dsp:sp>
    <dsp:sp modelId="{6AE18252-EC2D-45E1-A455-FBF5EFB276F6}">
      <dsp:nvSpPr>
        <dsp:cNvPr id="0" name=""/>
        <dsp:cNvSpPr/>
      </dsp:nvSpPr>
      <dsp:spPr>
        <a:xfrm>
          <a:off x="2423266" y="3291626"/>
          <a:ext cx="1649135" cy="63101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>
          <a:glow rad="190500">
            <a:schemeClr val="accent4">
              <a:lumMod val="75000"/>
              <a:alpha val="4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62 073 руб.</a:t>
          </a:r>
        </a:p>
      </dsp:txBody>
      <dsp:txXfrm>
        <a:off x="2441748" y="3310108"/>
        <a:ext cx="1612171" cy="594054"/>
      </dsp:txXfrm>
    </dsp:sp>
    <dsp:sp modelId="{73C0176E-7D6D-4EB7-821F-112BC9212A10}">
      <dsp:nvSpPr>
        <dsp:cNvPr id="0" name=""/>
        <dsp:cNvSpPr/>
      </dsp:nvSpPr>
      <dsp:spPr>
        <a:xfrm>
          <a:off x="4450034" y="165194"/>
          <a:ext cx="1992073" cy="403581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>
              <a:latin typeface="+mn-lt"/>
              <a:cs typeface="Times New Roman" panose="02020603050405020304" pitchFamily="18" charset="0"/>
            </a:rPr>
            <a:t>Педагоги дополнительного образования</a:t>
          </a:r>
          <a:endParaRPr lang="ru-RU" sz="1800" b="1" kern="1200" dirty="0">
            <a:latin typeface="+mn-lt"/>
            <a:cs typeface="Times New Roman" panose="02020603050405020304" pitchFamily="18" charset="0"/>
          </a:endParaRPr>
        </a:p>
      </dsp:txBody>
      <dsp:txXfrm>
        <a:off x="4450034" y="165194"/>
        <a:ext cx="1992073" cy="1210745"/>
      </dsp:txXfrm>
    </dsp:sp>
    <dsp:sp modelId="{8598F4FE-10F4-4E54-BC12-A19801251A4D}">
      <dsp:nvSpPr>
        <dsp:cNvPr id="0" name=""/>
        <dsp:cNvSpPr/>
      </dsp:nvSpPr>
      <dsp:spPr>
        <a:xfrm rot="10800000" flipV="1">
          <a:off x="4589942" y="1772512"/>
          <a:ext cx="1739508" cy="108506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+mn-lt"/>
              <a:cs typeface="Times New Roman" panose="02020603050405020304" pitchFamily="18" charset="0"/>
            </a:rPr>
            <a:t>101,5 %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+mn-lt"/>
              <a:cs typeface="Times New Roman" panose="02020603050405020304" pitchFamily="18" charset="0"/>
            </a:rPr>
            <a:t>68 459 руб.</a:t>
          </a:r>
        </a:p>
      </dsp:txBody>
      <dsp:txXfrm rot="-10800000">
        <a:off x="4621722" y="1804292"/>
        <a:ext cx="1675948" cy="1021501"/>
      </dsp:txXfrm>
    </dsp:sp>
    <dsp:sp modelId="{B91A0C16-7D88-46CC-8623-7855C1900380}">
      <dsp:nvSpPr>
        <dsp:cNvPr id="0" name=""/>
        <dsp:cNvSpPr/>
      </dsp:nvSpPr>
      <dsp:spPr>
        <a:xfrm>
          <a:off x="4604620" y="3295121"/>
          <a:ext cx="1649135" cy="61987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>
          <a:glow rad="190500">
            <a:schemeClr val="accent4">
              <a:lumMod val="75000"/>
              <a:alpha val="4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68 420 руб</a:t>
          </a:r>
          <a:r>
            <a:rPr lang="ru-RU" sz="18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.</a:t>
          </a:r>
        </a:p>
      </dsp:txBody>
      <dsp:txXfrm>
        <a:off x="4622775" y="3313276"/>
        <a:ext cx="1612825" cy="583561"/>
      </dsp:txXfrm>
    </dsp:sp>
    <dsp:sp modelId="{34A6229F-3588-4558-AF6F-BF92E6D47CB5}">
      <dsp:nvSpPr>
        <dsp:cNvPr id="0" name=""/>
        <dsp:cNvSpPr/>
      </dsp:nvSpPr>
      <dsp:spPr>
        <a:xfrm>
          <a:off x="6580930" y="281389"/>
          <a:ext cx="2061419" cy="389507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kern="1200" dirty="0">
              <a:latin typeface="+mn-lt"/>
              <a:cs typeface="Times New Roman" panose="02020603050405020304" pitchFamily="18" charset="0"/>
            </a:rPr>
            <a:t>Работники учреждений культуры</a:t>
          </a:r>
          <a:endParaRPr lang="ru-RU" sz="1800" b="1" kern="1200" dirty="0">
            <a:latin typeface="+mn-lt"/>
            <a:cs typeface="Times New Roman" panose="02020603050405020304" pitchFamily="18" charset="0"/>
          </a:endParaRPr>
        </a:p>
      </dsp:txBody>
      <dsp:txXfrm>
        <a:off x="6580930" y="281389"/>
        <a:ext cx="2061419" cy="1168523"/>
      </dsp:txXfrm>
    </dsp:sp>
    <dsp:sp modelId="{A70C00E6-24FA-4F43-B69A-0E34946208AD}">
      <dsp:nvSpPr>
        <dsp:cNvPr id="0" name=""/>
        <dsp:cNvSpPr/>
      </dsp:nvSpPr>
      <dsp:spPr>
        <a:xfrm>
          <a:off x="6758820" y="1759273"/>
          <a:ext cx="1702650" cy="117034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+mn-lt"/>
              <a:cs typeface="Times New Roman" panose="02020603050405020304" pitchFamily="18" charset="0"/>
            </a:rPr>
            <a:t>103,6 %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+mn-lt"/>
              <a:cs typeface="Times New Roman" panose="02020603050405020304" pitchFamily="18" charset="0"/>
            </a:rPr>
            <a:t>58 604 руб.</a:t>
          </a:r>
        </a:p>
      </dsp:txBody>
      <dsp:txXfrm>
        <a:off x="6793098" y="1793551"/>
        <a:ext cx="1634094" cy="1101793"/>
      </dsp:txXfrm>
    </dsp:sp>
    <dsp:sp modelId="{EBD19780-067C-45B1-9E1D-F29498BBE35E}">
      <dsp:nvSpPr>
        <dsp:cNvPr id="0" name=""/>
        <dsp:cNvSpPr/>
      </dsp:nvSpPr>
      <dsp:spPr>
        <a:xfrm>
          <a:off x="6664555" y="3331159"/>
          <a:ext cx="1891971" cy="63308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>
          <a:glow rad="190500">
            <a:schemeClr val="accent4">
              <a:lumMod val="75000"/>
              <a:alpha val="40000"/>
            </a:schemeClr>
          </a:glow>
        </a:effectLst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56 550 руб.</a:t>
          </a:r>
        </a:p>
      </dsp:txBody>
      <dsp:txXfrm>
        <a:off x="6683097" y="3349701"/>
        <a:ext cx="1854887" cy="59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0.25482</cdr:x>
      <cdr:y>0.06468</cdr:y>
    </cdr:from>
    <cdr:to>
      <cdr:x>0.62442</cdr:x>
      <cdr:y>0.23307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="" xmlns:a16="http://schemas.microsoft.com/office/drawing/2014/main" id="{49E0E5B9-7D4A-1211-3B62-0E10D8239C01}"/>
            </a:ext>
          </a:extLst>
        </cdr:cNvPr>
        <cdr:cNvCxnSpPr/>
      </cdr:nvCxnSpPr>
      <cdr:spPr>
        <a:xfrm xmlns:a="http://schemas.openxmlformats.org/drawingml/2006/main" flipV="1">
          <a:off x="1339465" y="167657"/>
          <a:ext cx="1942834" cy="436515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accent4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0.30725</cdr:x>
      <cdr:y>0.06491</cdr:y>
    </cdr:from>
    <cdr:to>
      <cdr:x>0.44085</cdr:x>
      <cdr:y>0.17482</cdr:y>
    </cdr:to>
    <cdr:sp macro="" textlink="">
      <cdr:nvSpPr>
        <cdr:cNvPr id="7" name="TextBox 6"/>
        <cdr:cNvSpPr txBox="1"/>
      </cdr:nvSpPr>
      <cdr:spPr>
        <a:xfrm xmlns:a="http://schemas.openxmlformats.org/drawingml/2006/main" rot="21104547">
          <a:off x="2677017" y="154246"/>
          <a:ext cx="1164052" cy="2611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3">
                  <a:lumMod val="50000"/>
                </a:schemeClr>
              </a:solidFill>
              <a:latin typeface="PermianSerifTypeface" pitchFamily="50" charset="0"/>
              <a:cs typeface="Times New Roman" panose="02020603050405020304" pitchFamily="18" charset="0"/>
            </a:rPr>
            <a:t>+30,7%</a:t>
          </a:r>
        </a:p>
      </cdr:txBody>
    </cdr:sp>
  </cdr:relSizeAnchor>
  <cdr:relSizeAnchor xmlns:cdr="http://schemas.openxmlformats.org/drawingml/2006/chartDrawing">
    <cdr:from>
      <cdr:x>0.26068</cdr:x>
      <cdr:y>0.20545</cdr:y>
    </cdr:from>
    <cdr:to>
      <cdr:x>0.64085</cdr:x>
      <cdr:y>0.37211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="" xmlns:a16="http://schemas.microsoft.com/office/drawing/2014/main" id="{AD2FD292-A136-138E-2ABB-8EFD42153F60}"/>
            </a:ext>
          </a:extLst>
        </cdr:cNvPr>
        <cdr:cNvCxnSpPr/>
      </cdr:nvCxnSpPr>
      <cdr:spPr>
        <a:xfrm xmlns:a="http://schemas.openxmlformats.org/drawingml/2006/main" flipV="1">
          <a:off x="1370293" y="532583"/>
          <a:ext cx="1998395" cy="432031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0.62981</cdr:x>
      <cdr:y>0.08768</cdr:y>
    </cdr:from>
    <cdr:to>
      <cdr:x>0.75499</cdr:x>
      <cdr:y>0.19453</cdr:y>
    </cdr:to>
    <cdr:sp macro="" textlink="">
      <cdr:nvSpPr>
        <cdr:cNvPr id="8" name="TextBox 1"/>
        <cdr:cNvSpPr txBox="1"/>
      </cdr:nvSpPr>
      <cdr:spPr>
        <a:xfrm xmlns:a="http://schemas.openxmlformats.org/drawingml/2006/main" rot="21059874">
          <a:off x="3310651" y="227288"/>
          <a:ext cx="65800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accent3">
                  <a:lumMod val="50000"/>
                </a:schemeClr>
              </a:solidFill>
              <a:latin typeface="PermianSerifTypeface" pitchFamily="50" charset="0"/>
              <a:cs typeface="Times New Roman" panose="02020603050405020304" pitchFamily="18" charset="0"/>
            </a:rPr>
            <a:t>+27,6%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0.50806</cdr:x>
      <cdr:y>0.05908</cdr:y>
    </cdr:from>
    <cdr:to>
      <cdr:x>0.63437</cdr:x>
      <cdr:y>0.10644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36504" y="332650"/>
          <a:ext cx="1127821" cy="266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accent3">
                  <a:lumMod val="50000"/>
                </a:schemeClr>
              </a:solidFill>
              <a:latin typeface="PermianSansTypeface" pitchFamily="50" charset="0"/>
            </a:rPr>
            <a:t>+17,8 %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0.5679</cdr:x>
      <cdr:y>0.0339</cdr:y>
    </cdr:from>
    <cdr:to>
      <cdr:x>0.69421</cdr:x>
      <cdr:y>0.11864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12568" y="144016"/>
          <a:ext cx="113711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tx1"/>
              </a:solidFill>
              <a:latin typeface="PermianSansTypeface" pitchFamily="50" charset="0"/>
            </a:rPr>
            <a:t>+36,5 %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0.36154</cdr:x>
      <cdr:y>0.37523</cdr:y>
    </cdr:from>
    <cdr:to>
      <cdr:x>0.47091</cdr:x>
      <cdr:y>0.57894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4376" y="821706"/>
          <a:ext cx="1023817" cy="446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0.0625</cdr:x>
      <cdr:y>0.16667</cdr:y>
    </cdr:from>
    <cdr:to>
      <cdr:x>0.23438</cdr:x>
      <cdr:y>0.25926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0.30316</cdr:x>
      <cdr:y>0.40811</cdr:y>
    </cdr:from>
    <cdr:to>
      <cdr:x>0.39017</cdr:x>
      <cdr:y>0.54865</cdr:y>
    </cdr:to>
    <cdr:sp macro="" textlink="">
      <cdr:nvSpPr>
        <cdr:cNvPr id="4" name="TextBox 17">
          <a:extLst xmlns:a="http://schemas.openxmlformats.org/drawingml/2006/main">
            <a:ext uri="{FF2B5EF4-FFF2-40B4-BE49-F238E27FC236}">
              <a16:creationId xmlns="" xmlns:a16="http://schemas.microsoft.com/office/drawing/2014/main" id="{AFDD79F5-D3ED-4F27-BF63-E6E2134230EC}"/>
            </a:ext>
          </a:extLst>
        </cdr:cNvPr>
        <cdr:cNvSpPr txBox="1"/>
      </cdr:nvSpPr>
      <cdr:spPr>
        <a:xfrm xmlns:a="http://schemas.openxmlformats.org/drawingml/2006/main">
          <a:off x="2619611" y="893712"/>
          <a:ext cx="751850" cy="3077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1400" b="1" dirty="0">
              <a:solidFill>
                <a:prstClr val="black"/>
              </a:solidFill>
              <a:cs typeface="Arial" panose="020B0604020202020204" pitchFamily="34" charset="0"/>
            </a:rPr>
            <a:t>19,8 </a:t>
          </a:r>
          <a:r>
            <a:rPr lang="ru-RU" sz="1400" b="1" dirty="0">
              <a:solidFill>
                <a:prstClr val="black"/>
              </a:solidFill>
              <a:latin typeface="+mn-lt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0.21731</cdr:x>
      <cdr:y>0.60541</cdr:y>
    </cdr:from>
    <cdr:to>
      <cdr:x>0.31144</cdr:x>
      <cdr:y>0.74596</cdr:y>
    </cdr:to>
    <cdr:sp macro="" textlink="">
      <cdr:nvSpPr>
        <cdr:cNvPr id="5" name="TextBox 17">
          <a:extLst xmlns:a="http://schemas.openxmlformats.org/drawingml/2006/main">
            <a:ext uri="{FF2B5EF4-FFF2-40B4-BE49-F238E27FC236}">
              <a16:creationId xmlns="" xmlns:a16="http://schemas.microsoft.com/office/drawing/2014/main" id="{2606E700-DDB4-433D-A013-7D52BF9F4853}"/>
            </a:ext>
          </a:extLst>
        </cdr:cNvPr>
        <cdr:cNvSpPr txBox="1"/>
      </cdr:nvSpPr>
      <cdr:spPr>
        <a:xfrm xmlns:a="http://schemas.openxmlformats.org/drawingml/2006/main">
          <a:off x="1877747" y="1325760"/>
          <a:ext cx="813365" cy="3077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1400" b="1" dirty="0">
              <a:solidFill>
                <a:schemeClr val="bg1"/>
              </a:solidFill>
              <a:cs typeface="Arial" panose="020B0604020202020204" pitchFamily="34" charset="0"/>
            </a:rPr>
            <a:t>38,8 </a:t>
          </a:r>
          <a:r>
            <a:rPr lang="ru-RU" sz="14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0.21731</cdr:x>
      <cdr:y>0.2437</cdr:y>
    </cdr:from>
    <cdr:to>
      <cdr:x>0.31438</cdr:x>
      <cdr:y>0.38425</cdr:y>
    </cdr:to>
    <cdr:sp macro="" textlink="">
      <cdr:nvSpPr>
        <cdr:cNvPr id="6" name="TextBox 17">
          <a:extLst xmlns:a="http://schemas.openxmlformats.org/drawingml/2006/main">
            <a:ext uri="{FF2B5EF4-FFF2-40B4-BE49-F238E27FC236}">
              <a16:creationId xmlns="" xmlns:a16="http://schemas.microsoft.com/office/drawing/2014/main" id="{2606E700-DDB4-433D-A013-7D52BF9F4853}"/>
            </a:ext>
          </a:extLst>
        </cdr:cNvPr>
        <cdr:cNvSpPr txBox="1"/>
      </cdr:nvSpPr>
      <cdr:spPr>
        <a:xfrm xmlns:a="http://schemas.openxmlformats.org/drawingml/2006/main">
          <a:off x="1877747" y="533672"/>
          <a:ext cx="838778" cy="3077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1400" b="1" dirty="0">
              <a:solidFill>
                <a:schemeClr val="bg1"/>
              </a:solidFill>
              <a:cs typeface="Arial" panose="020B0604020202020204" pitchFamily="34" charset="0"/>
            </a:rPr>
            <a:t>41,4</a:t>
          </a:r>
          <a:r>
            <a:rPr lang="ru-RU" sz="1400" b="1" dirty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%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0.76923</cdr:x>
      <cdr:y>0.18925</cdr:y>
    </cdr:from>
    <cdr:to>
      <cdr:x>0.88889</cdr:x>
      <cdr:y>0.28366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480720" y="929662"/>
          <a:ext cx="1008112" cy="4637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99,6</a:t>
          </a:r>
          <a:r>
            <a:rPr lang="ru-RU" sz="2000" b="1" dirty="0">
              <a:solidFill>
                <a:schemeClr val="bg1"/>
              </a:solidFill>
              <a:latin typeface="+mn-lt"/>
            </a:rPr>
            <a:t>%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0.31018</cdr:x>
      <cdr:y>0</cdr:y>
    </cdr:from>
    <cdr:to>
      <cdr:x>0.62737</cdr:x>
      <cdr:y>0.12945</cdr:y>
    </cdr:to>
    <cdr:sp macro="" textlink="">
      <cdr:nvSpPr>
        <cdr:cNvPr id="2" name="TextBox 1"/>
        <cdr:cNvSpPr txBox="1"/>
      </cdr:nvSpPr>
      <cdr:spPr>
        <a:xfrm xmlns:a="http://schemas.openxmlformats.org/drawingml/2006/main" rot="20822194">
          <a:off x="796537" y="-1402499"/>
          <a:ext cx="814546" cy="288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+</a:t>
          </a:r>
          <a:r>
            <a:rPr lang="ru-RU" sz="1200" dirty="0">
              <a:solidFill>
                <a:schemeClr val="tx1"/>
              </a:solidFill>
              <a:cs typeface="Times New Roman" panose="02020603050405020304" pitchFamily="18" charset="0"/>
            </a:rPr>
            <a:t>27,9</a:t>
          </a:r>
          <a:r>
            <a:rPr lang="ru-RU" sz="1200" b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0.29088</cdr:x>
      <cdr:y>0.08178</cdr:y>
    </cdr:from>
    <cdr:to>
      <cdr:x>0.72326</cdr:x>
      <cdr:y>0.19582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="" xmlns:a16="http://schemas.microsoft.com/office/drawing/2014/main" id="{C6BEDDAC-EC28-59CE-17DC-A93A91E9F5E0}"/>
            </a:ext>
          </a:extLst>
        </cdr:cNvPr>
        <cdr:cNvCxnSpPr/>
      </cdr:nvCxnSpPr>
      <cdr:spPr>
        <a:xfrm xmlns:a="http://schemas.openxmlformats.org/drawingml/2006/main" flipV="1">
          <a:off x="746980" y="182119"/>
          <a:ext cx="1110354" cy="25394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8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0.75624</cdr:x>
      <cdr:y>0.22306</cdr:y>
    </cdr:from>
    <cdr:to>
      <cdr:x>0.87592</cdr:x>
      <cdr:y>0.29408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6371274" y="1159991"/>
          <a:ext cx="100829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-3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0.08974</cdr:x>
      <cdr:y>0.12462</cdr:y>
    </cdr:from>
    <cdr:to>
      <cdr:x>0.91026</cdr:x>
      <cdr:y>0.29078</cdr:y>
    </cdr:to>
    <cdr:cxnSp macro="">
      <cdr:nvCxnSpPr>
        <cdr:cNvPr id="2" name="Прямая со стрелкой 1">
          <a:extLst xmlns:a="http://schemas.openxmlformats.org/drawingml/2006/main">
            <a:ext uri="{FF2B5EF4-FFF2-40B4-BE49-F238E27FC236}">
              <a16:creationId xmlns="" xmlns:a16="http://schemas.microsoft.com/office/drawing/2014/main" id="{0CAA42E1-1E8C-FBCB-784A-1232929A2307}"/>
            </a:ext>
          </a:extLst>
        </cdr:cNvPr>
        <cdr:cNvCxnSpPr/>
      </cdr:nvCxnSpPr>
      <cdr:spPr>
        <a:xfrm xmlns:a="http://schemas.openxmlformats.org/drawingml/2006/main" flipV="1">
          <a:off x="756084" y="648072"/>
          <a:ext cx="6912768" cy="864096"/>
        </a:xfrm>
        <a:prstGeom xmlns:a="http://schemas.openxmlformats.org/drawingml/2006/main" prst="straightConnector1">
          <a:avLst/>
        </a:prstGeom>
        <a:ln xmlns:a="http://schemas.openxmlformats.org/drawingml/2006/main" w="28575" cmpd="sng">
          <a:solidFill>
            <a:schemeClr val="tx1"/>
          </a:solidFill>
          <a:prstDash val="solid"/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0.44017</cdr:x>
      <cdr:y>0.09693</cdr:y>
    </cdr:from>
    <cdr:to>
      <cdr:x>0.55983</cdr:x>
      <cdr:y>0.16795</cdr:y>
    </cdr:to>
    <cdr:sp macro="" textlink="">
      <cdr:nvSpPr>
        <cdr:cNvPr id="5" name="TextBox 11">
          <a:extLst xmlns:a="http://schemas.openxmlformats.org/drawingml/2006/main">
            <a:ext uri="{FF2B5EF4-FFF2-40B4-BE49-F238E27FC236}">
              <a16:creationId xmlns="" xmlns:a16="http://schemas.microsoft.com/office/drawing/2014/main" id="{9BC1EB4D-070A-2B0C-9865-7DA214F0DA36}"/>
            </a:ext>
          </a:extLst>
        </cdr:cNvPr>
        <cdr:cNvSpPr txBox="1"/>
      </cdr:nvSpPr>
      <cdr:spPr>
        <a:xfrm xmlns:a="http://schemas.openxmlformats.org/drawingml/2006/main">
          <a:off x="3708411" y="504056"/>
          <a:ext cx="100811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+26,4%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0.10331</cdr:x>
      <cdr:y>0.13464</cdr:y>
    </cdr:from>
    <cdr:to>
      <cdr:x>0.19422</cdr:x>
      <cdr:y>0.21439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0100" y="523528"/>
          <a:ext cx="792096" cy="310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611</a:t>
          </a:r>
        </a:p>
      </cdr:txBody>
    </cdr:sp>
  </cdr:relSizeAnchor>
  <cdr:relSizeAnchor xmlns:cdr="http://schemas.openxmlformats.org/drawingml/2006/chartDrawing">
    <cdr:from>
      <cdr:x>0.34298</cdr:x>
      <cdr:y>0.13464</cdr:y>
    </cdr:from>
    <cdr:to>
      <cdr:x>0.43389</cdr:x>
      <cdr:y>0.22222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88332" y="523528"/>
          <a:ext cx="792096" cy="340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789</a:t>
          </a:r>
        </a:p>
      </cdr:txBody>
    </cdr:sp>
  </cdr:relSizeAnchor>
  <cdr:relSizeAnchor xmlns:cdr="http://schemas.openxmlformats.org/drawingml/2006/chartDrawing">
    <cdr:from>
      <cdr:x>0.58264</cdr:x>
      <cdr:y>0.13847</cdr:y>
    </cdr:from>
    <cdr:to>
      <cdr:x>0.69834</cdr:x>
      <cdr:y>0.22222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564" y="538416"/>
          <a:ext cx="1008091" cy="325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841</a:t>
          </a:r>
        </a:p>
      </cdr:txBody>
    </cdr:sp>
  </cdr:relSizeAnchor>
  <cdr:relSizeAnchor xmlns:cdr="http://schemas.openxmlformats.org/drawingml/2006/chartDrawing">
    <cdr:from>
      <cdr:x>0.83058</cdr:x>
      <cdr:y>0.13611</cdr:y>
    </cdr:from>
    <cdr:to>
      <cdr:x>0.91322</cdr:x>
      <cdr:y>0.22222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36804" y="529272"/>
          <a:ext cx="720040" cy="33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822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0.1495</cdr:x>
      <cdr:y>0.1252</cdr:y>
    </cdr:from>
    <cdr:to>
      <cdr:x>0.38657</cdr:x>
      <cdr:y>0.224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1443" y="455675"/>
          <a:ext cx="985442" cy="359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322,0</a:t>
          </a:r>
        </a:p>
      </cdr:txBody>
    </cdr:sp>
  </cdr:relSizeAnchor>
  <cdr:relSizeAnchor xmlns:cdr="http://schemas.openxmlformats.org/drawingml/2006/chartDrawing">
    <cdr:from>
      <cdr:x>0.60631</cdr:x>
      <cdr:y>0</cdr:y>
    </cdr:from>
    <cdr:to>
      <cdr:x>0.85033</cdr:x>
      <cdr:y>0.08977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520280" y="0"/>
          <a:ext cx="1014332" cy="326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415,0</a:t>
          </a:r>
        </a:p>
      </cdr:txBody>
    </cdr:sp>
  </cdr:relSizeAnchor>
  <cdr:relSizeAnchor xmlns:cdr="http://schemas.openxmlformats.org/drawingml/2006/chartDrawing">
    <cdr:from>
      <cdr:x>0.3857</cdr:x>
      <cdr:y>0.29045</cdr:y>
    </cdr:from>
    <cdr:to>
      <cdr:x>0.61095</cdr:x>
      <cdr:y>0.36671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="" xmlns:a16="http://schemas.microsoft.com/office/drawing/2014/main" id="{C8F42711-FF19-DFD7-EE3A-BD217B9EACDE}"/>
            </a:ext>
          </a:extLst>
        </cdr:cNvPr>
        <cdr:cNvCxnSpPr/>
      </cdr:nvCxnSpPr>
      <cdr:spPr>
        <a:xfrm xmlns:a="http://schemas.openxmlformats.org/drawingml/2006/main" flipV="1">
          <a:off x="1479578" y="973573"/>
          <a:ext cx="864089" cy="255617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accent4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0.36692</cdr:x>
      <cdr:y>0.57034</cdr:y>
    </cdr:from>
    <cdr:to>
      <cdr:x>0.61095</cdr:x>
      <cdr:y>0.667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="" xmlns:a16="http://schemas.microsoft.com/office/drawing/2014/main" id="{D60C495C-DBEF-9695-20A4-1B18ED503B1B}"/>
            </a:ext>
          </a:extLst>
        </cdr:cNvPr>
        <cdr:cNvCxnSpPr/>
      </cdr:nvCxnSpPr>
      <cdr:spPr>
        <a:xfrm xmlns:a="http://schemas.openxmlformats.org/drawingml/2006/main" flipV="1">
          <a:off x="1407570" y="1911733"/>
          <a:ext cx="936115" cy="323975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accent4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0.34646</cdr:x>
      <cdr:y>0.05935</cdr:y>
    </cdr:from>
    <cdr:to>
      <cdr:x>0.64096</cdr:x>
      <cdr:y>0.17794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="" xmlns:a16="http://schemas.microsoft.com/office/drawing/2014/main" id="{B5FDD04D-2C21-902C-6F3D-260EDACF7A82}"/>
            </a:ext>
          </a:extLst>
        </cdr:cNvPr>
        <cdr:cNvCxnSpPr/>
      </cdr:nvCxnSpPr>
      <cdr:spPr>
        <a:xfrm xmlns:a="http://schemas.openxmlformats.org/drawingml/2006/main" flipV="1">
          <a:off x="1440160" y="216024"/>
          <a:ext cx="1224136" cy="431607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accent4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0.36211</cdr:x>
      <cdr:y>0.0272</cdr:y>
    </cdr:from>
    <cdr:to>
      <cdr:x>0.62491</cdr:x>
      <cdr:y>0.13108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505182" y="98988"/>
          <a:ext cx="1092395" cy="378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+28,9%</a:t>
          </a:r>
        </a:p>
      </cdr:txBody>
    </cdr:sp>
  </cdr:relSizeAnchor>
  <cdr:relSizeAnchor xmlns:cdr="http://schemas.openxmlformats.org/drawingml/2006/chartDrawing">
    <cdr:from>
      <cdr:x>0.3857</cdr:x>
      <cdr:y>0.50228</cdr:y>
    </cdr:from>
    <cdr:to>
      <cdr:x>0.64849</cdr:x>
      <cdr:y>0.60616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479578" y="1683614"/>
          <a:ext cx="1008098" cy="348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+24,9%</a:t>
          </a:r>
        </a:p>
      </cdr:txBody>
    </cdr:sp>
  </cdr:relSizeAnchor>
  <cdr:relSizeAnchor xmlns:cdr="http://schemas.openxmlformats.org/drawingml/2006/chartDrawing">
    <cdr:from>
      <cdr:x>0.34815</cdr:x>
      <cdr:y>0.22238</cdr:y>
    </cdr:from>
    <cdr:to>
      <cdr:x>0.61095</cdr:x>
      <cdr:y>0.32626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335562" y="745409"/>
          <a:ext cx="1008136" cy="348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+34,8%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0.26362</cdr:x>
      <cdr:y>0.02871</cdr:y>
    </cdr:from>
    <cdr:to>
      <cdr:x>0.3604</cdr:x>
      <cdr:y>0.11282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72790" y="68212"/>
          <a:ext cx="797675" cy="199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accent4">
                  <a:lumMod val="50000"/>
                </a:schemeClr>
              </a:solidFill>
              <a:latin typeface="+mn-lt"/>
            </a:rPr>
            <a:t>+30,7%</a:t>
          </a:r>
        </a:p>
      </cdr:txBody>
    </cdr:sp>
  </cdr:relSizeAnchor>
  <cdr:relSizeAnchor xmlns:cdr="http://schemas.openxmlformats.org/drawingml/2006/chartDrawing">
    <cdr:from>
      <cdr:x>0.07049</cdr:x>
      <cdr:y>0.04545</cdr:y>
    </cdr:from>
    <cdr:to>
      <cdr:x>0.95989</cdr:x>
      <cdr:y>0.13636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10689" y="288032"/>
          <a:ext cx="770485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0.54237</cdr:x>
      <cdr:y>0.21305</cdr:y>
    </cdr:from>
    <cdr:to>
      <cdr:x>0.61962</cdr:x>
      <cdr:y>0.26162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4470293" y="1350035"/>
          <a:ext cx="63671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/>
            <a:t>35,3%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0.24079</cdr:x>
      <cdr:y>0.21459</cdr:y>
    </cdr:from>
    <cdr:to>
      <cdr:x>0.76806</cdr:x>
      <cdr:y>0.37322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="" xmlns:a16="http://schemas.microsoft.com/office/drawing/2014/main" id="{AA1CDD83-7E18-5F54-760A-E60BE8315B77}"/>
            </a:ext>
          </a:extLst>
        </cdr:cNvPr>
        <cdr:cNvCxnSpPr/>
      </cdr:nvCxnSpPr>
      <cdr:spPr>
        <a:xfrm xmlns:a="http://schemas.openxmlformats.org/drawingml/2006/main" flipV="1">
          <a:off x="953634" y="504056"/>
          <a:ext cx="2088232" cy="372596"/>
        </a:xfrm>
        <a:prstGeom xmlns:a="http://schemas.openxmlformats.org/drawingml/2006/main" prst="straightConnector1">
          <a:avLst/>
        </a:prstGeom>
        <a:ln xmlns:a="http://schemas.openxmlformats.org/drawingml/2006/main" w="12700" cmpd="sng">
          <a:solidFill>
            <a:srgbClr val="00B050"/>
          </a:solidFill>
          <a:prstDash val="solid"/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0.37297</cdr:x>
      <cdr:y>0.13323</cdr:y>
    </cdr:from>
    <cdr:to>
      <cdr:x>0.68071</cdr:x>
      <cdr:y>0.27736</cdr:y>
    </cdr:to>
    <cdr:sp macro="" textlink="">
      <cdr:nvSpPr>
        <cdr:cNvPr id="4" name="TextBox 7"/>
        <cdr:cNvSpPr txBox="1"/>
      </cdr:nvSpPr>
      <cdr:spPr>
        <a:xfrm xmlns:a="http://schemas.openxmlformats.org/drawingml/2006/main" rot="21038026">
          <a:off x="1477114" y="312943"/>
          <a:ext cx="121878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+28,9%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0.1837</cdr:x>
      <cdr:y>0.2022</cdr:y>
    </cdr:from>
    <cdr:to>
      <cdr:x>0.6663</cdr:x>
      <cdr:y>0.28885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="" xmlns:a16="http://schemas.microsoft.com/office/drawing/2014/main" id="{AA1CDD83-7E18-5F54-760A-E60BE8315B77}"/>
            </a:ext>
          </a:extLst>
        </cdr:cNvPr>
        <cdr:cNvCxnSpPr/>
      </cdr:nvCxnSpPr>
      <cdr:spPr>
        <a:xfrm xmlns:a="http://schemas.openxmlformats.org/drawingml/2006/main" flipV="1">
          <a:off x="641387" y="504064"/>
          <a:ext cx="1685023" cy="216016"/>
        </a:xfrm>
        <a:prstGeom xmlns:a="http://schemas.openxmlformats.org/drawingml/2006/main" prst="straightConnector1">
          <a:avLst/>
        </a:prstGeom>
        <a:ln xmlns:a="http://schemas.openxmlformats.org/drawingml/2006/main" w="12700" cmpd="sng">
          <a:solidFill>
            <a:srgbClr val="00B050"/>
          </a:solidFill>
          <a:prstDash val="solid"/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0.31104</cdr:x>
      <cdr:y>0.1284</cdr:y>
    </cdr:from>
    <cdr:to>
      <cdr:x>0.57953</cdr:x>
      <cdr:y>0.2642</cdr:y>
    </cdr:to>
    <cdr:sp macro="" textlink="">
      <cdr:nvSpPr>
        <cdr:cNvPr id="10" name="TextBox 7"/>
        <cdr:cNvSpPr txBox="1"/>
      </cdr:nvSpPr>
      <cdr:spPr>
        <a:xfrm xmlns:a="http://schemas.openxmlformats.org/drawingml/2006/main" rot="20863734">
          <a:off x="1176504" y="320081"/>
          <a:ext cx="1015567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+32,1%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0.22767</cdr:x>
      <cdr:y>0.40599</cdr:y>
    </cdr:from>
    <cdr:to>
      <cdr:x>0.32766</cdr:x>
      <cdr:y>0.51153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="" xmlns:a16="http://schemas.microsoft.com/office/drawing/2014/main" id="{06772F6C-D9D4-2C77-BC3A-B0CEB8BAFACB}"/>
            </a:ext>
          </a:extLst>
        </cdr:cNvPr>
        <cdr:cNvCxnSpPr/>
      </cdr:nvCxnSpPr>
      <cdr:spPr>
        <a:xfrm xmlns:a="http://schemas.openxmlformats.org/drawingml/2006/main" flipV="1">
          <a:off x="2228865" y="1512168"/>
          <a:ext cx="978866" cy="3931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92D050"/>
          </a:solidFill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0.23503</cdr:x>
      <cdr:y>0.32866</cdr:y>
    </cdr:from>
    <cdr:to>
      <cdr:x>0.32031</cdr:x>
      <cdr:y>0.39762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0873" y="1224136"/>
          <a:ext cx="834850" cy="256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PermianSerifTypeface" pitchFamily="50" charset="0"/>
            </a:rPr>
            <a:t>+26,2%</a:t>
          </a:r>
        </a:p>
      </cdr:txBody>
    </cdr:sp>
  </cdr:relSizeAnchor>
  <cdr:relSizeAnchor xmlns:cdr="http://schemas.openxmlformats.org/drawingml/2006/chartDrawing">
    <cdr:from>
      <cdr:x>0.23503</cdr:x>
      <cdr:y>0.67664</cdr:y>
    </cdr:from>
    <cdr:to>
      <cdr:x>0.33065</cdr:x>
      <cdr:y>0.69567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="" xmlns:a16="http://schemas.microsoft.com/office/drawing/2014/main" id="{14E1A771-2F9B-4CC5-B2A7-A9721A06BDB1}"/>
            </a:ext>
          </a:extLst>
        </cdr:cNvPr>
        <cdr:cNvCxnSpPr/>
      </cdr:nvCxnSpPr>
      <cdr:spPr>
        <a:xfrm xmlns:a="http://schemas.openxmlformats.org/drawingml/2006/main" flipV="1">
          <a:off x="2300873" y="2520280"/>
          <a:ext cx="936104" cy="7085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92D050"/>
          </a:solidFill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0.24239</cdr:x>
      <cdr:y>0.5771</cdr:y>
    </cdr:from>
    <cdr:to>
      <cdr:x>0.32766</cdr:x>
      <cdr:y>0.64607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372881" y="2149517"/>
          <a:ext cx="834850" cy="256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PermianSerifTypeface" pitchFamily="50" charset="0"/>
            </a:rPr>
            <a:t>+15,8%</a:t>
          </a:r>
        </a:p>
      </cdr:txBody>
    </cdr:sp>
  </cdr:relSizeAnchor>
  <cdr:relSizeAnchor xmlns:cdr="http://schemas.openxmlformats.org/drawingml/2006/chartDrawing">
    <cdr:from>
      <cdr:x>0.47767</cdr:x>
      <cdr:y>0.36732</cdr:y>
    </cdr:from>
    <cdr:to>
      <cdr:x>0.57766</cdr:x>
      <cdr:y>0.47286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="" xmlns:a16="http://schemas.microsoft.com/office/drawing/2014/main" id="{18C3C263-36DF-1B92-A99B-EE7CA01475A6}"/>
            </a:ext>
          </a:extLst>
        </cdr:cNvPr>
        <cdr:cNvCxnSpPr/>
      </cdr:nvCxnSpPr>
      <cdr:spPr>
        <a:xfrm xmlns:a="http://schemas.openxmlformats.org/drawingml/2006/main" flipV="1">
          <a:off x="4676246" y="1368152"/>
          <a:ext cx="978866" cy="3931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92D050"/>
          </a:solidFill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0.48082</cdr:x>
      <cdr:y>0.65466</cdr:y>
    </cdr:from>
    <cdr:to>
      <cdr:x>0.57338</cdr:x>
      <cdr:y>0.70743</cdr:y>
    </cdr:to>
    <cdr:cxnSp macro="">
      <cdr:nvCxnSpPr>
        <cdr:cNvPr id="10" name="Прямая со стрелкой 9">
          <a:extLst xmlns:a="http://schemas.openxmlformats.org/drawingml/2006/main">
            <a:ext uri="{FF2B5EF4-FFF2-40B4-BE49-F238E27FC236}">
              <a16:creationId xmlns="" xmlns:a16="http://schemas.microsoft.com/office/drawing/2014/main" id="{DFE18012-F9E7-AE3E-9602-671246923497}"/>
            </a:ext>
          </a:extLst>
        </cdr:cNvPr>
        <cdr:cNvCxnSpPr/>
      </cdr:nvCxnSpPr>
      <cdr:spPr>
        <a:xfrm xmlns:a="http://schemas.openxmlformats.org/drawingml/2006/main" flipV="1">
          <a:off x="4707126" y="2438399"/>
          <a:ext cx="906115" cy="19655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92D050"/>
          </a:solidFill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0.48512</cdr:x>
      <cdr:y>0.30932</cdr:y>
    </cdr:from>
    <cdr:to>
      <cdr:x>0.57039</cdr:x>
      <cdr:y>0.37829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4749145" y="1152128"/>
          <a:ext cx="834850" cy="256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PermianSerifTypeface" pitchFamily="50" charset="0"/>
            </a:rPr>
            <a:t>+4,0%</a:t>
          </a:r>
        </a:p>
      </cdr:txBody>
    </cdr:sp>
  </cdr:relSizeAnchor>
  <cdr:relSizeAnchor xmlns:cdr="http://schemas.openxmlformats.org/drawingml/2006/chartDrawing">
    <cdr:from>
      <cdr:x>0.48512</cdr:x>
      <cdr:y>0.54132</cdr:y>
    </cdr:from>
    <cdr:to>
      <cdr:x>0.57039</cdr:x>
      <cdr:y>0.61028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749145" y="2016224"/>
          <a:ext cx="834850" cy="256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PermianSerifTypeface" pitchFamily="50" charset="0"/>
            </a:rPr>
            <a:t>+4,2%</a:t>
          </a:r>
        </a:p>
      </cdr:txBody>
    </cdr:sp>
  </cdr:relSizeAnchor>
  <cdr:relSizeAnchor xmlns:cdr="http://schemas.openxmlformats.org/drawingml/2006/chartDrawing">
    <cdr:from>
      <cdr:x>0.00701</cdr:x>
      <cdr:y>0.32866</cdr:y>
    </cdr:from>
    <cdr:to>
      <cdr:x>0.11104</cdr:x>
      <cdr:y>0.41129</cdr:y>
    </cdr:to>
    <cdr:sp macro="" textlink="">
      <cdr:nvSpPr>
        <cdr:cNvPr id="14" name="TextBox 16"/>
        <cdr:cNvSpPr txBox="1"/>
      </cdr:nvSpPr>
      <cdr:spPr>
        <a:xfrm xmlns:a="http://schemas.openxmlformats.org/drawingml/2006/main">
          <a:off x="68625" y="1224136"/>
          <a:ext cx="101845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latin typeface="PermianSansTypeface" pitchFamily="50" charset="0"/>
            </a:rPr>
            <a:t>83,1%</a:t>
          </a:r>
        </a:p>
      </cdr:txBody>
    </cdr:sp>
  </cdr:relSizeAnchor>
  <cdr:relSizeAnchor xmlns:cdr="http://schemas.openxmlformats.org/drawingml/2006/chartDrawing">
    <cdr:from>
      <cdr:x>0.00701</cdr:x>
      <cdr:y>0.65466</cdr:y>
    </cdr:from>
    <cdr:to>
      <cdr:x>0.11104</cdr:x>
      <cdr:y>0.73729</cdr:y>
    </cdr:to>
    <cdr:sp macro="" textlink="">
      <cdr:nvSpPr>
        <cdr:cNvPr id="15" name="TextBox 16"/>
        <cdr:cNvSpPr txBox="1"/>
      </cdr:nvSpPr>
      <cdr:spPr>
        <a:xfrm xmlns:a="http://schemas.openxmlformats.org/drawingml/2006/main">
          <a:off x="68625" y="2438397"/>
          <a:ext cx="101845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latin typeface="PermianSansTypeface" pitchFamily="50" charset="0"/>
            </a:rPr>
            <a:t>16,9%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0.0248</cdr:x>
      <cdr:y>0.02973</cdr:y>
    </cdr:from>
    <cdr:to>
      <cdr:x>0.77018</cdr:x>
      <cdr:y>0.12064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5422" y="138208"/>
          <a:ext cx="9178138" cy="422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0.02697</cdr:x>
      <cdr:y>0.60901</cdr:y>
    </cdr:from>
    <cdr:to>
      <cdr:x>1</cdr:x>
      <cdr:y>0.69992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1457" y="615219"/>
          <a:ext cx="9432893" cy="91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0.34911</cdr:x>
      <cdr:y>0.27325</cdr:y>
    </cdr:from>
    <cdr:to>
      <cdr:x>0.42884</cdr:x>
      <cdr:y>0.81927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3384376" y="169421"/>
          <a:ext cx="77296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latin typeface="PermianSerifTypeface" pitchFamily="50" charset="0"/>
            </a:rPr>
            <a:t>+4,0%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0.22272</cdr:x>
      <cdr:y>0.24138</cdr:y>
    </cdr:from>
    <cdr:to>
      <cdr:x>0.77728</cdr:x>
      <cdr:y>0.45182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="" xmlns:a16="http://schemas.microsoft.com/office/drawing/2014/main" id="{6E979F55-F9D8-038A-53CD-7A7F72FD9AED}"/>
            </a:ext>
          </a:extLst>
        </cdr:cNvPr>
        <cdr:cNvCxnSpPr/>
      </cdr:nvCxnSpPr>
      <cdr:spPr>
        <a:xfrm xmlns:a="http://schemas.openxmlformats.org/drawingml/2006/main" flipV="1">
          <a:off x="1892439" y="504054"/>
          <a:ext cx="4712066" cy="439448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2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0.55085</cdr:x>
      <cdr:y>0.48276</cdr:y>
    </cdr:from>
    <cdr:to>
      <cdr:x>0.77966</cdr:x>
      <cdr:y>0.55172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="" xmlns:a16="http://schemas.microsoft.com/office/drawing/2014/main" id="{41588DF2-B93D-A819-6457-0CD3E1481A21}"/>
            </a:ext>
          </a:extLst>
        </cdr:cNvPr>
        <cdr:cNvCxnSpPr/>
      </cdr:nvCxnSpPr>
      <cdr:spPr>
        <a:xfrm xmlns:a="http://schemas.openxmlformats.org/drawingml/2006/main" flipV="1">
          <a:off x="4680520" y="1008112"/>
          <a:ext cx="1944216" cy="144017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2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0.61864</cdr:x>
      <cdr:y>0.37403</cdr:y>
    </cdr:from>
    <cdr:to>
      <cdr:x>0.71297</cdr:x>
      <cdr:y>0.51724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256549" y="781061"/>
          <a:ext cx="801496" cy="299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00B050"/>
              </a:solidFill>
              <a:latin typeface="PermianSansTypeface" pitchFamily="50" charset="0"/>
            </a:rPr>
            <a:t>+5,0 %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0.53782</cdr:x>
      <cdr:y>0.06395</cdr:y>
    </cdr:from>
    <cdr:to>
      <cdr:x>0.66413</cdr:x>
      <cdr:y>0.11131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08512" y="360040"/>
          <a:ext cx="1082344" cy="266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chemeClr val="accent3">
                  <a:lumMod val="50000"/>
                </a:schemeClr>
              </a:solidFill>
              <a:latin typeface="PermianSansTypeface" pitchFamily="50" charset="0"/>
            </a:rPr>
            <a:t>+43,2 %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5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97A9B-783E-41BC-8B6C-5C8EC65C8DBB}" type="datetimeFigureOut">
              <a:rPr lang="ru-RU" smtClean="0"/>
              <a:pPr/>
              <a:t>23.04.2025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8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1601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31601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59846-528B-4E20-9CB1-DEFD26683DE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63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59846-528B-4E20-9CB1-DEFD26683DE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705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59846-528B-4E20-9CB1-DEFD26683DE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554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70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9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9846-528B-4E20-9CB1-DEFD26683DED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92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59846-528B-4E20-9CB1-DEFD26683DE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230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59846-528B-4E20-9CB1-DEFD26683DE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82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59846-528B-4E20-9CB1-DEFD26683DED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647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9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4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5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9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0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6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0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90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3215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0" y="5408613"/>
            <a:ext cx="2841547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6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099" y="836712"/>
            <a:ext cx="819801" cy="131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5754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6063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53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FFFFFF"/>
                </a:solidFill>
                <a:cs typeface="Arial" panose="020B0604020202020204" pitchFamily="34" charset="0"/>
              </a:rPr>
              <a:pPr algn="r"/>
              <a:t>‹#›</a:t>
            </a:fld>
            <a:endParaRPr lang="ru-RU" sz="12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3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2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3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494"/>
            <a:ext cx="225106" cy="3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240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53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1C2D38"/>
                </a:solidFill>
                <a:cs typeface="Arial" panose="020B0604020202020204" pitchFamily="34" charset="0"/>
              </a:rPr>
              <a:pPr algn="r"/>
              <a:t>‹#›</a:t>
            </a:fld>
            <a:endParaRPr lang="ru-RU" sz="1200" dirty="0">
              <a:solidFill>
                <a:srgbClr val="1C2D38"/>
              </a:solidFill>
              <a:cs typeface="Arial" panose="020B0604020202020204" pitchFamily="34" charset="0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3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2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494"/>
            <a:ext cx="225106" cy="3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3249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40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Arial" panose="020B0604020202020204" pitchFamily="34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2364767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0537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72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72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75"/>
            <a:ext cx="9361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9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6" y="116632"/>
            <a:ext cx="570692" cy="91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1643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1435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0" y="5408613"/>
            <a:ext cx="2841547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5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65" y="779389"/>
            <a:ext cx="80506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2221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81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2679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C2D38"/>
                </a:solidFill>
              </a:rPr>
              <a:pPr/>
              <a:t>23.04.2025</a:t>
            </a:fld>
            <a:endParaRPr lang="ru-RU">
              <a:solidFill>
                <a:srgbClr val="1C2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375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FFFFFF"/>
                </a:solidFill>
                <a:cs typeface="Arial" panose="020B0604020202020204" pitchFamily="34" charset="0"/>
              </a:rPr>
              <a:pPr algn="r"/>
              <a:t>‹#›</a:t>
            </a:fld>
            <a:endParaRPr lang="ru-RU" sz="12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2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494"/>
            <a:ext cx="225106" cy="3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3443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1C2D38"/>
                </a:solidFill>
                <a:cs typeface="Arial" panose="020B0604020202020204" pitchFamily="34" charset="0"/>
              </a:rPr>
              <a:pPr algn="r"/>
              <a:t>‹#›</a:t>
            </a:fld>
            <a:endParaRPr lang="ru-RU" sz="1200" dirty="0">
              <a:solidFill>
                <a:srgbClr val="1C2D38"/>
              </a:solidFill>
              <a:cs typeface="Arial" panose="020B0604020202020204" pitchFamily="34" charset="0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881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Arial" panose="020B0604020202020204" pitchFamily="34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42844611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784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56376" y="6381328"/>
            <a:ext cx="936104" cy="288032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9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8143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4991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942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0" y="5408613"/>
            <a:ext cx="2841548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5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1" y="764704"/>
            <a:ext cx="825495" cy="13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7853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8349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/>
              <a:t>23.04.2025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80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381329"/>
            <a:ext cx="936104" cy="286686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2050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76064" cy="9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85637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72E8-4799-4906-B883-9830661BF9C2}" type="datetime1">
              <a:rPr lang="ru-RU">
                <a:solidFill>
                  <a:srgbClr val="1C2D38"/>
                </a:solidFill>
                <a:cs typeface="Arial" panose="020B0604020202020204" pitchFamily="34" charset="0"/>
              </a:rPr>
              <a:pPr>
                <a:defRPr/>
              </a:pPr>
              <a:t>23.04.2025</a:t>
            </a:fld>
            <a:endParaRPr lang="ru-RU" dirty="0">
              <a:solidFill>
                <a:srgbClr val="1C2D3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08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chemeClr val="bg1"/>
                </a:solidFill>
              </a:rPr>
              <a:t>‹#›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3074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494"/>
            <a:ext cx="225106" cy="3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100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5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791" y="764704"/>
            <a:ext cx="832255" cy="133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406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53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FFFFFF"/>
                </a:solidFill>
                <a:cs typeface="Arial" panose="020B0604020202020204" pitchFamily="34" charset="0"/>
              </a:rPr>
              <a:pPr algn="r"/>
              <a:t>‹#›</a:t>
            </a:fld>
            <a:endParaRPr lang="ru-RU" sz="12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3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2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2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494"/>
            <a:ext cx="225106" cy="3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4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53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1C2D38"/>
                </a:solidFill>
                <a:cs typeface="Arial" panose="020B0604020202020204" pitchFamily="34" charset="0"/>
              </a:rPr>
              <a:pPr algn="r"/>
              <a:t>‹#›</a:t>
            </a:fld>
            <a:endParaRPr lang="ru-RU" sz="1200" dirty="0">
              <a:solidFill>
                <a:srgbClr val="1C2D38"/>
              </a:solidFill>
              <a:cs typeface="Arial" panose="020B0604020202020204" pitchFamily="34" charset="0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3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2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494"/>
            <a:ext cx="225106" cy="3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260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40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Arial" panose="020B0604020202020204" pitchFamily="34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92082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340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72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72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56376" y="6309320"/>
            <a:ext cx="935212" cy="286724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9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" y="116632"/>
            <a:ext cx="576064" cy="92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99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053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627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0" y="5408613"/>
            <a:ext cx="2841547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5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87015"/>
            <a:ext cx="80506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469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87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C2D38"/>
                </a:solidFill>
              </a:rPr>
              <a:pPr/>
              <a:t>23.04.2025</a:t>
            </a:fld>
            <a:endParaRPr lang="ru-RU">
              <a:solidFill>
                <a:srgbClr val="1C2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0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53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FFFFFF"/>
                </a:solidFill>
                <a:cs typeface="Arial" panose="020B0604020202020204" pitchFamily="34" charset="0"/>
              </a:rPr>
              <a:pPr algn="r"/>
              <a:t>‹#›</a:t>
            </a:fld>
            <a:endParaRPr lang="ru-RU" sz="12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3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2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2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494"/>
            <a:ext cx="225106" cy="3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441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53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1C2D38"/>
                </a:solidFill>
                <a:cs typeface="Arial" panose="020B0604020202020204" pitchFamily="34" charset="0"/>
              </a:rPr>
              <a:pPr algn="r"/>
              <a:t>‹#›</a:t>
            </a:fld>
            <a:endParaRPr lang="ru-RU" sz="1200" dirty="0">
              <a:solidFill>
                <a:srgbClr val="1C2D38"/>
              </a:solidFill>
              <a:cs typeface="Arial" panose="020B0604020202020204" pitchFamily="34" charset="0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3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2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494"/>
            <a:ext cx="225106" cy="3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388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40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Arial" panose="020B0604020202020204" pitchFamily="34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088491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732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72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72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75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0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8143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045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06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315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0" y="5408613"/>
            <a:ext cx="2913555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6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34" y="836712"/>
            <a:ext cx="80506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690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401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78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28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9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32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46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133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86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5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584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44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986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742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8632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9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8" y="76915"/>
            <a:ext cx="58143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051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prstClr val="white"/>
                </a:solidFill>
              </a:rPr>
              <a:pPr algn="r"/>
              <a:t>‹#›</a:t>
            </a:fld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2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494"/>
            <a:ext cx="225106" cy="3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6759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5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833" y="850747"/>
            <a:ext cx="76033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99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68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45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963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4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1739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26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956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366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488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91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331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239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9361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9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5" y="93711"/>
            <a:ext cx="62615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87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prstClr val="white"/>
                </a:solidFill>
              </a:rPr>
              <a:pPr algn="r"/>
              <a:t>‹#›</a:t>
            </a:fld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2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494"/>
            <a:ext cx="225106" cy="3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5080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5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833" y="836712"/>
            <a:ext cx="76033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42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2807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047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053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540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83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04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37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182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782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060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1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5470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534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56376" y="6453335"/>
            <a:ext cx="935212" cy="214679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9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4157"/>
            <a:ext cx="576064" cy="92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2674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prstClr val="white"/>
                </a:solidFill>
              </a:rPr>
              <a:pPr algn="r"/>
              <a:t>‹#›</a:t>
            </a:fld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2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494"/>
            <a:ext cx="225106" cy="3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153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5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470" y="836712"/>
            <a:ext cx="80506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2309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53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>
                <a:solidFill>
                  <a:srgbClr val="FFFFFF"/>
                </a:solidFill>
                <a:cs typeface="Arial" panose="020B0604020202020204" pitchFamily="34" charset="0"/>
              </a:rPr>
              <a:pPr algn="r"/>
              <a:t>‹#›</a:t>
            </a:fld>
            <a:endParaRPr lang="ru-RU" sz="12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3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2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2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494"/>
            <a:ext cx="225106" cy="3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33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53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>
                <a:solidFill>
                  <a:srgbClr val="1C2D38"/>
                </a:solidFill>
                <a:cs typeface="Arial" panose="020B0604020202020204" pitchFamily="34" charset="0"/>
              </a:rPr>
              <a:pPr algn="r"/>
              <a:t>‹#›</a:t>
            </a:fld>
            <a:endParaRPr lang="ru-RU" sz="1200" dirty="0">
              <a:solidFill>
                <a:srgbClr val="1C2D38"/>
              </a:solidFill>
              <a:cs typeface="Arial" panose="020B0604020202020204" pitchFamily="34" charset="0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3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2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494"/>
            <a:ext cx="225106" cy="3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5081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40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Arial" panose="020B0604020202020204" pitchFamily="34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8138532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9473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72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72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84368" y="6453336"/>
            <a:ext cx="1007220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11" name="Рисунок 10" descr="C:\Documents and Settings\b_alex\Рабочий стол\gerb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2" y="116632"/>
            <a:ext cx="531751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83872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30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9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0" y="5408613"/>
            <a:ext cx="2841547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5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37" y="820485"/>
            <a:ext cx="80506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148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422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40"/>
            <a:ext cx="2514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pPr/>
              <a:t>23.04.2025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44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44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72E8-4799-4906-B883-9830661BF9C2}" type="datetime1">
              <a:rPr lang="ru-RU">
                <a:solidFill>
                  <a:srgbClr val="1C2D38"/>
                </a:solidFill>
                <a:cs typeface="Arial" panose="020B0604020202020204" pitchFamily="34" charset="0"/>
              </a:rPr>
              <a:pPr>
                <a:defRPr/>
              </a:pPr>
              <a:t>23.04.2025</a:t>
            </a:fld>
            <a:endParaRPr lang="ru-RU" dirty="0">
              <a:solidFill>
                <a:srgbClr val="1C2D3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1504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FFFFFF"/>
                </a:solidFill>
              </a:rPr>
              <a:pPr algn="r"/>
              <a:t>‹#›</a:t>
            </a:fld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3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494"/>
            <a:ext cx="225106" cy="3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8599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15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1C2D38"/>
                </a:solidFill>
              </a:rPr>
              <a:pPr algn="r"/>
              <a:t>‹#›</a:t>
            </a:fld>
            <a:endParaRPr lang="ru-RU" sz="1200" dirty="0">
              <a:solidFill>
                <a:srgbClr val="1C2D38"/>
              </a:solidFill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18" y="6494445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63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494"/>
            <a:ext cx="225106" cy="3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858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02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3705563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2556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57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57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37"/>
            <a:ext cx="9361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57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9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4" y="116632"/>
            <a:ext cx="58143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8510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93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1216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621" y="5408613"/>
            <a:ext cx="2725226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https://permokrug.ru/</a:t>
            </a:r>
            <a:endParaRPr lang="ru-RU" dirty="0"/>
          </a:p>
        </p:txBody>
      </p:sp>
      <p:pic>
        <p:nvPicPr>
          <p:cNvPr id="5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628" y="844338"/>
            <a:ext cx="76033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7722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2081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23.04.2025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414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72E8-4799-4906-B883-9830661BF9C2}" type="datetime1">
              <a:rPr lang="ru-RU">
                <a:solidFill>
                  <a:srgbClr val="1C2D38"/>
                </a:solidFill>
              </a:rPr>
              <a:pPr>
                <a:defRPr/>
              </a:pPr>
              <a:t>23.04.2025</a:t>
            </a:fld>
            <a:endParaRPr lang="ru-RU" dirty="0">
              <a:solidFill>
                <a:srgbClr val="1C2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025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53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FFFFFF"/>
                </a:solidFill>
                <a:cs typeface="Arial" panose="020B0604020202020204" pitchFamily="34" charset="0"/>
              </a:rPr>
              <a:pPr algn="r"/>
              <a:t>‹#›</a:t>
            </a:fld>
            <a:endParaRPr lang="ru-RU" sz="12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3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АДМИНИСТРАЦИЯ ПЕРМСКОГО МУНИЦИПАЛЬНОГО ОКРУГА 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2" y="6438293"/>
            <a:ext cx="4256475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О бюджете Пермского муниципального округа </a:t>
            </a:r>
            <a:br>
              <a:rPr lang="ru-RU" dirty="0"/>
            </a:br>
            <a:r>
              <a:rPr lang="ru-RU" dirty="0"/>
              <a:t>на 2025 год и на плановый период 2026-2027 годов</a:t>
            </a:r>
          </a:p>
        </p:txBody>
      </p:sp>
      <p:pic>
        <p:nvPicPr>
          <p:cNvPr id="13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494"/>
            <a:ext cx="225106" cy="3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802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9144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8677466" y="6538953"/>
            <a:ext cx="4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1C2D38"/>
                </a:solidFill>
                <a:cs typeface="Arial" panose="020B0604020202020204" pitchFamily="34" charset="0"/>
              </a:rPr>
              <a:pPr algn="r"/>
              <a:t>‹#›</a:t>
            </a:fld>
            <a:endParaRPr lang="ru-RU" sz="1200" dirty="0">
              <a:solidFill>
                <a:srgbClr val="1C2D38"/>
              </a:solidFill>
              <a:cs typeface="Arial" panose="020B0604020202020204" pitchFamily="34" charset="0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924" y="6494483"/>
            <a:ext cx="1890713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9213"/>
            <a:ext cx="864096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20" y="1700808"/>
            <a:ext cx="864096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1520" y="1053108"/>
            <a:ext cx="864096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3782" y="6438293"/>
            <a:ext cx="4256475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6515F36-82E2-461D-8335-914F4CC52886}"/>
              </a:ext>
            </a:extLst>
          </p:cNvPr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53494"/>
            <a:ext cx="225106" cy="3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041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9144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1602000" y="3069040"/>
            <a:ext cx="59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FFFF"/>
                </a:solidFill>
                <a:latin typeface="PermianSlabSerifTypeface" panose="02000000000000000000" pitchFamily="50" charset="0"/>
                <a:cs typeface="Arial" panose="020B0604020202020204" pitchFamily="34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41574658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05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=""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72" y="1268415"/>
            <a:ext cx="8632031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О бюджете Пермского муниципального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округа на 2025 год и на плановый </a:t>
            </a:r>
          </a:p>
          <a:p>
            <a:r>
              <a:rPr lang="ru-RU" sz="2800" dirty="0">
                <a:latin typeface="PermianSlabSerifTypeface" panose="02000000000000000000" pitchFamily="50" charset="0"/>
              </a:rPr>
              <a:t>период 2026-2027 годов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572" y="5745162"/>
            <a:ext cx="8632031" cy="3838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Гладких Татьяна Николаевна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384" y="6453375"/>
            <a:ext cx="936104" cy="214677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2024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61" y="6217394"/>
            <a:ext cx="7569994" cy="431800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Заместитель главы администрации Пермского муниципального округа Пермского края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3271" y="293886"/>
            <a:ext cx="4185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aseline="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АДМИНИСТРАЦИЯ ПЕРМСКОГО МУНИЦИПАЛЬНОГО ОКРУГА </a:t>
            </a:r>
          </a:p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  <p:pic>
        <p:nvPicPr>
          <p:cNvPr id="9" name="Picture 2" descr="C:\Users\feu21-01\Desktop\Герб без фон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0" y="116632"/>
            <a:ext cx="58143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6320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77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7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65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6" r:id="rId12"/>
    <p:sldLayoutId id="2147483857" r:id="rId13"/>
    <p:sldLayoutId id="214748385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endParaRPr lang="ru-RU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91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7F1428D-6920-4428-815E-629F8186DEAA}" type="slidenum">
              <a:rPr lang="ru-RU" smtClean="0">
                <a:cs typeface="Arial" panose="020B0604020202020204" pitchFamily="34" charset="0"/>
              </a:rPr>
              <a:pPr/>
              <a:t>‹#›</a:t>
            </a:fld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67312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endParaRPr lang="ru-RU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7F1428D-6920-4428-815E-629F8186DEAA}" type="slidenum">
              <a:rPr lang="ru-RU" smtClean="0">
                <a:cs typeface="Arial" panose="020B0604020202020204" pitchFamily="34" charset="0"/>
              </a:rPr>
              <a:pPr/>
              <a:t>‹#›</a:t>
            </a:fld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88048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endParaRPr lang="ru-RU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91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7F1428D-6920-4428-815E-629F8186DEAA}" type="slidenum">
              <a:rPr lang="ru-RU" smtClean="0">
                <a:cs typeface="Arial" panose="020B0604020202020204" pitchFamily="34" charset="0"/>
              </a:rPr>
              <a:pPr/>
              <a:t>‹#›</a:t>
            </a:fld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14606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endParaRPr lang="ru-RU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91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7F1428D-6920-4428-815E-629F8186DEAA}" type="slidenum">
              <a:rPr lang="ru-RU" smtClean="0">
                <a:cs typeface="Arial" panose="020B0604020202020204" pitchFamily="34" charset="0"/>
              </a:rPr>
              <a:pPr/>
              <a:t>‹#›</a:t>
            </a:fld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64919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1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3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6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endParaRPr lang="ru-RU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91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7F1428D-6920-4428-815E-629F8186DEAA}" type="slidenum">
              <a:rPr lang="ru-RU" smtClean="0">
                <a:cs typeface="Arial" panose="020B0604020202020204" pitchFamily="34" charset="0"/>
              </a:rPr>
              <a:pPr/>
              <a:t>‹#›</a:t>
            </a:fld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41121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53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>
                <a:solidFill>
                  <a:srgbClr val="FFFFFF"/>
                </a:solidFill>
              </a:rPr>
              <a:t>Заголовок слайда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=""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7000" y="6489700"/>
            <a:ext cx="405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endParaRPr lang="ru-RU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6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=""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6886" y="6483391"/>
            <a:ext cx="522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7F1428D-6920-4428-815E-629F8186DEAA}" type="slidenum">
              <a:rPr lang="ru-RU" smtClean="0">
                <a:cs typeface="Arial" panose="020B0604020202020204" pitchFamily="34" charset="0"/>
              </a:rPr>
              <a:pPr/>
              <a:t>‹#›</a:t>
            </a:fld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7" name="Заголовок 18">
            <a:extLst>
              <a:ext uri="{FF2B5EF4-FFF2-40B4-BE49-F238E27FC236}">
                <a16:creationId xmlns=""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252000" y="0"/>
            <a:ext cx="864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FFFFFF"/>
                </a:solidFill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3255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8.xml"/><Relationship Id="rId4" Type="http://schemas.openxmlformats.org/officeDocument/2006/relationships/chart" Target="../charts/char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5" Type="http://schemas.openxmlformats.org/officeDocument/2006/relationships/chart" Target="../charts/chart28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 b="1" dirty="0">
                <a:solidFill>
                  <a:srgbClr val="1C2D38"/>
                </a:solidFill>
              </a:rPr>
              <a:t>Исполнение бюджета </a:t>
            </a:r>
          </a:p>
          <a:p>
            <a:pPr lvl="0">
              <a:spcBef>
                <a:spcPts val="0"/>
              </a:spcBef>
            </a:pPr>
            <a:r>
              <a:rPr lang="ru-RU" b="1" dirty="0">
                <a:solidFill>
                  <a:srgbClr val="1C2D38"/>
                </a:solidFill>
              </a:rPr>
              <a:t>Пермского муниципального округа Пермского края за 2024 год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7668344" y="6381328"/>
            <a:ext cx="1223244" cy="288032"/>
          </a:xfrm>
        </p:spPr>
        <p:txBody>
          <a:bodyPr/>
          <a:lstStyle/>
          <a:p>
            <a:r>
              <a:rPr lang="ru-RU" dirty="0">
                <a:latin typeface="PermianSerifTypeface" pitchFamily="50" charset="0"/>
              </a:rPr>
              <a:t>Пермь 2025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>
          <a:xfrm>
            <a:off x="755576" y="404664"/>
            <a:ext cx="5012866" cy="509588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 ОКРУГА ПЕРМСКОГО КРАЯ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7989" y="5476582"/>
            <a:ext cx="503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ermianSlabSerifTypeface" pitchFamily="50" charset="0"/>
              </a:rPr>
              <a:t>Докладчик: Гладких Татьяна Николаевна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7989" y="6004634"/>
            <a:ext cx="857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ermianSlabSerifTypeface" pitchFamily="50" charset="0"/>
              </a:rPr>
              <a:t>Заместитель главы администрации Пермского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24504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18" y="6494445"/>
            <a:ext cx="2238874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512613" cy="404788"/>
          </a:xfrm>
        </p:spPr>
        <p:txBody>
          <a:bodyPr/>
          <a:lstStyle/>
          <a:p>
            <a:r>
              <a:rPr lang="ru-RU" dirty="0"/>
              <a:t>Исполнение бюджета Пермского муниципального округа за 2024 год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00462" y="116632"/>
            <a:ext cx="8736034" cy="64854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Поступления по доходам от использования имущества  в бюджет Пермского муниципального округа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69649786"/>
              </p:ext>
            </p:extLst>
          </p:nvPr>
        </p:nvGraphicFramePr>
        <p:xfrm>
          <a:off x="-14810" y="1268760"/>
          <a:ext cx="8784976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18985"/>
              </p:ext>
            </p:extLst>
          </p:nvPr>
        </p:nvGraphicFramePr>
        <p:xfrm>
          <a:off x="575048" y="980728"/>
          <a:ext cx="8568952" cy="563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479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22259758"/>
              </p:ext>
            </p:extLst>
          </p:nvPr>
        </p:nvGraphicFramePr>
        <p:xfrm>
          <a:off x="179512" y="1412776"/>
          <a:ext cx="8640960" cy="495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436776"/>
              </p:ext>
            </p:extLst>
          </p:nvPr>
        </p:nvGraphicFramePr>
        <p:xfrm>
          <a:off x="160913" y="836712"/>
          <a:ext cx="9002567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18" y="6494445"/>
            <a:ext cx="2310882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512613" cy="404788"/>
          </a:xfrm>
        </p:spPr>
        <p:txBody>
          <a:bodyPr/>
          <a:lstStyle/>
          <a:p>
            <a:r>
              <a:rPr lang="ru-RU" dirty="0"/>
              <a:t>Исполнение бюджета Пермского муниципального округа за 2024 год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79512" y="116632"/>
            <a:ext cx="8964488" cy="64854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sz="2000" dirty="0">
                <a:latin typeface="PermianSlabSerifTypeface" pitchFamily="50" charset="0"/>
                <a:cs typeface="Times New Roman" panose="02020603050405020304" pitchFamily="18" charset="0"/>
              </a:rPr>
              <a:t>Поступления по доходам от продажи материальных и нематериальных активов в  бюджет Пермского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859967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18" y="6494445"/>
            <a:ext cx="2310882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71800" y="6438293"/>
            <a:ext cx="5472608" cy="40478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Исполнение бюджета Пермского муниципального округа за 2024</a:t>
            </a:r>
            <a:r>
              <a:rPr lang="ru-RU" baseline="0" dirty="0"/>
              <a:t> </a:t>
            </a:r>
            <a:r>
              <a:rPr lang="ru-RU" dirty="0"/>
              <a:t>год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Расходы бюджета Пермского муниципального округа,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млн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76432478"/>
              </p:ext>
            </p:extLst>
          </p:nvPr>
        </p:nvGraphicFramePr>
        <p:xfrm>
          <a:off x="971600" y="1222012"/>
          <a:ext cx="7560840" cy="5303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V="1">
            <a:off x="3347864" y="3933056"/>
            <a:ext cx="3096344" cy="7416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0862877">
            <a:off x="4243175" y="3985446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PermianSansTypeface" pitchFamily="50" charset="0"/>
              </a:rPr>
              <a:t>+27,6%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2356" y="1656902"/>
            <a:ext cx="891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PermianSansTypeface" pitchFamily="50" charset="0"/>
              </a:rPr>
              <a:t>96,0 %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8184" y="1052736"/>
            <a:ext cx="806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PermianSansTypeface" pitchFamily="50" charset="0"/>
              </a:rPr>
              <a:t>96,1 %</a:t>
            </a:r>
          </a:p>
        </p:txBody>
      </p:sp>
    </p:spTree>
    <p:extLst>
      <p:ext uri="{BB962C8B-B14F-4D97-AF65-F5344CB8AC3E}">
        <p14:creationId xmlns:p14="http://schemas.microsoft.com/office/powerpoint/2010/main" val="760550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/>
              <a:t>Управленческая структура расходов бюджета, млн руб.</a:t>
            </a:r>
            <a:endParaRPr lang="ru-RU" sz="2200" kern="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E9CB0FE2-9605-4502-9EF7-A796270FF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3734568"/>
              </p:ext>
            </p:extLst>
          </p:nvPr>
        </p:nvGraphicFramePr>
        <p:xfrm>
          <a:off x="317989" y="951112"/>
          <a:ext cx="8640960" cy="2189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511759108"/>
              </p:ext>
            </p:extLst>
          </p:nvPr>
        </p:nvGraphicFramePr>
        <p:xfrm>
          <a:off x="971600" y="2924944"/>
          <a:ext cx="6799178" cy="347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" descr="C:\Users\EAN\Pictures\Иконки\noun_1412321_cc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7"/>
          <a:stretch/>
        </p:blipFill>
        <p:spPr bwMode="auto">
          <a:xfrm>
            <a:off x="7278749" y="3955190"/>
            <a:ext cx="830623" cy="94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17989" y="3544748"/>
            <a:ext cx="2529775" cy="3422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lnSpc>
                <a:spcPts val="1200"/>
              </a:lnSpc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altLang="ru-RU" sz="1800" dirty="0">
                <a:solidFill>
                  <a:prstClr val="black"/>
                </a:solidFill>
                <a:effectLst/>
              </a:rPr>
              <a:t>Текущие расходы</a:t>
            </a:r>
          </a:p>
        </p:txBody>
      </p:sp>
      <p:pic>
        <p:nvPicPr>
          <p:cNvPr id="15" name="Picture 3" descr="C:\Users\EAN\Pictures\Иконки\noun_471836_cc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4"/>
          <a:stretch/>
        </p:blipFill>
        <p:spPr bwMode="auto">
          <a:xfrm>
            <a:off x="317989" y="4005064"/>
            <a:ext cx="949091" cy="8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6429174" y="3544748"/>
            <a:ext cx="2529775" cy="3422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lnSpc>
                <a:spcPts val="1200"/>
              </a:lnSpc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altLang="ru-RU" sz="1800" dirty="0">
                <a:solidFill>
                  <a:prstClr val="black"/>
                </a:solidFill>
                <a:effectLst/>
              </a:rPr>
              <a:t>Бюджет развития</a:t>
            </a:r>
          </a:p>
        </p:txBody>
      </p:sp>
      <p:sp>
        <p:nvSpPr>
          <p:cNvPr id="17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 txBox="1">
            <a:spLocks/>
          </p:cNvSpPr>
          <p:nvPr/>
        </p:nvSpPr>
        <p:spPr>
          <a:xfrm>
            <a:off x="2847764" y="6438293"/>
            <a:ext cx="5396644" cy="404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  <a:defRPr/>
            </a:pPr>
            <a:r>
              <a:rPr lang="ru-RU" dirty="0"/>
              <a:t>Исполнение бюджета Пермского муниципального округа за 2024 год</a:t>
            </a:r>
          </a:p>
        </p:txBody>
      </p:sp>
      <p:sp>
        <p:nvSpPr>
          <p:cNvPr id="18" name="TextBox 17"/>
          <p:cNvSpPr txBox="1"/>
          <p:nvPr/>
        </p:nvSpPr>
        <p:spPr>
          <a:xfrm rot="20862877">
            <a:off x="2738880" y="3676053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+21,4%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2339752" y="3894977"/>
            <a:ext cx="1656184" cy="37084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0" name="Прямая со стрелкой 19"/>
          <p:cNvCxnSpPr/>
          <p:nvPr/>
        </p:nvCxnSpPr>
        <p:spPr>
          <a:xfrm flipV="1">
            <a:off x="5004048" y="4483958"/>
            <a:ext cx="1440160" cy="37084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 rot="20605527">
            <a:off x="5172069" y="4314681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+60,3%</a:t>
            </a:r>
          </a:p>
        </p:txBody>
      </p:sp>
    </p:spTree>
    <p:extLst>
      <p:ext uri="{BB962C8B-B14F-4D97-AF65-F5344CB8AC3E}">
        <p14:creationId xmlns:p14="http://schemas.microsoft.com/office/powerpoint/2010/main" val="2580896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18" y="6494445"/>
            <a:ext cx="2238874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440605" cy="404788"/>
          </a:xfrm>
        </p:spPr>
        <p:txBody>
          <a:bodyPr/>
          <a:lstStyle/>
          <a:p>
            <a:r>
              <a:rPr lang="ru-RU" dirty="0"/>
              <a:t>Исполнение бюджета Пермского муниципального округа за  2024 год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8856984" cy="715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Исполнение бюджета в разрезе главных распорядителей бюджетных средств за 2024 года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425196"/>
              </p:ext>
            </p:extLst>
          </p:nvPr>
        </p:nvGraphicFramePr>
        <p:xfrm>
          <a:off x="179512" y="908723"/>
          <a:ext cx="5328592" cy="547461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324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39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Наименование ГРБС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100491" marR="100491" marT="50249" marB="5024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Исполнение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50249" marB="50249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338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baseline="0" dirty="0">
                          <a:effectLst/>
                        </a:rPr>
                        <a:t> Дума</a:t>
                      </a:r>
                      <a:endParaRPr lang="ru-RU" sz="1600" b="0" i="0" u="none" strike="noStrike" baseline="0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100,0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38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baseline="0" dirty="0">
                          <a:effectLst/>
                        </a:rPr>
                        <a:t> Управление по делам культуры,</a:t>
                      </a:r>
                      <a:br>
                        <a:rPr lang="ru-RU" sz="1600" u="none" strike="noStrike" baseline="0" dirty="0">
                          <a:effectLst/>
                        </a:rPr>
                      </a:br>
                      <a:r>
                        <a:rPr lang="ru-RU" sz="1600" u="none" strike="noStrike" baseline="0" dirty="0">
                          <a:effectLst/>
                        </a:rPr>
                        <a:t> молодежи и спорта </a:t>
                      </a:r>
                      <a:endParaRPr lang="ru-RU" sz="1600" b="0" i="0" u="none" strike="noStrike" baseline="0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100,0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338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baseline="0" dirty="0">
                          <a:effectLst/>
                        </a:rPr>
                        <a:t> Администрация</a:t>
                      </a:r>
                      <a:endParaRPr lang="ru-RU" sz="1600" b="0" i="0" u="none" strike="noStrike" baseline="0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99,9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33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baseline="0" dirty="0">
                          <a:effectLst/>
                        </a:rPr>
                        <a:t> Управление территориальной</a:t>
                      </a:r>
                      <a:br>
                        <a:rPr lang="ru-RU" sz="1600" u="none" strike="noStrike" baseline="0" dirty="0">
                          <a:effectLst/>
                        </a:rPr>
                      </a:br>
                      <a:r>
                        <a:rPr lang="ru-RU" sz="1600" u="none" strike="noStrike" baseline="0" dirty="0">
                          <a:effectLst/>
                        </a:rPr>
                        <a:t> безопасности</a:t>
                      </a:r>
                      <a:endParaRPr lang="ru-RU" sz="1600" b="0" i="0" u="none" strike="noStrike" baseline="0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99,8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338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baseline="0" dirty="0">
                          <a:effectLst/>
                        </a:rPr>
                        <a:t> Контрольно-счётная палата</a:t>
                      </a:r>
                      <a:endParaRPr lang="ru-RU" sz="1600" b="0" i="0" u="none" strike="noStrike" baseline="0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99,8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33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baseline="0" dirty="0">
                          <a:effectLst/>
                        </a:rPr>
                        <a:t> Управление по развитию</a:t>
                      </a:r>
                      <a:br>
                        <a:rPr lang="ru-RU" sz="1600" u="none" strike="noStrike" baseline="0" dirty="0">
                          <a:effectLst/>
                        </a:rPr>
                      </a:br>
                      <a:r>
                        <a:rPr lang="ru-RU" sz="1600" u="none" strike="noStrike" baseline="0" dirty="0">
                          <a:effectLst/>
                        </a:rPr>
                        <a:t> агропромышленного комплекса и                  </a:t>
                      </a:r>
                    </a:p>
                    <a:p>
                      <a:pPr algn="l" fontAlgn="ctr"/>
                      <a:r>
                        <a:rPr lang="ru-RU" sz="1600" u="none" strike="noStrike" baseline="0" dirty="0">
                          <a:effectLst/>
                        </a:rPr>
                        <a:t> предпринимательства</a:t>
                      </a:r>
                      <a:endParaRPr lang="ru-RU" sz="1600" b="0" i="0" u="none" strike="noStrike" baseline="0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99,7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33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baseline="0" dirty="0">
                          <a:effectLst/>
                        </a:rPr>
                        <a:t> Управление образования</a:t>
                      </a:r>
                      <a:endParaRPr lang="ru-RU" sz="1600" b="0" i="0" u="none" strike="noStrike" baseline="0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99,6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338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baseline="0" dirty="0">
                          <a:effectLst/>
                        </a:rPr>
                        <a:t> Комитет имущественных отношений</a:t>
                      </a:r>
                      <a:endParaRPr lang="ru-RU" sz="1600" b="0" i="0" u="none" strike="noStrike" baseline="0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99,3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338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baseline="0" dirty="0">
                          <a:effectLst/>
                        </a:rPr>
                        <a:t> Управление социального развития  </a:t>
                      </a:r>
                      <a:endParaRPr lang="ru-RU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99,1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338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baseline="0" dirty="0">
                          <a:effectLst/>
                        </a:rPr>
                        <a:t> Финансово-экономическое управление</a:t>
                      </a:r>
                      <a:endParaRPr lang="ru-RU" sz="1600" b="0" i="0" u="none" strike="noStrike" baseline="0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95,1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338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baseline="0" dirty="0">
                          <a:effectLst/>
                        </a:rPr>
                        <a:t> Управление жилищно-коммунального</a:t>
                      </a:r>
                      <a:br>
                        <a:rPr lang="ru-RU" sz="1600" u="none" strike="noStrike" baseline="0" dirty="0">
                          <a:effectLst/>
                        </a:rPr>
                      </a:br>
                      <a:r>
                        <a:rPr lang="ru-RU" sz="1600" u="none" strike="noStrike" baseline="0" dirty="0">
                          <a:effectLst/>
                        </a:rPr>
                        <a:t> хозяйства</a:t>
                      </a:r>
                      <a:endParaRPr lang="ru-RU" sz="1600" b="0" i="0" u="none" strike="noStrike" baseline="0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91,2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924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baseline="0" dirty="0">
                          <a:effectLst/>
                        </a:rPr>
                        <a:t> Управление по развитию </a:t>
                      </a:r>
                      <a:br>
                        <a:rPr lang="ru-RU" sz="1600" u="none" strike="noStrike" baseline="0" dirty="0">
                          <a:effectLst/>
                        </a:rPr>
                      </a:br>
                      <a:r>
                        <a:rPr lang="ru-RU" sz="1600" u="none" strike="noStrike" baseline="0" dirty="0">
                          <a:effectLst/>
                        </a:rPr>
                        <a:t> инфраструктуры</a:t>
                      </a:r>
                      <a:endParaRPr lang="ru-RU" sz="1600" b="0" i="0" u="none" strike="noStrike" baseline="0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87,3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385493"/>
              </p:ext>
            </p:extLst>
          </p:nvPr>
        </p:nvGraphicFramePr>
        <p:xfrm>
          <a:off x="5580111" y="908720"/>
          <a:ext cx="3456384" cy="429657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226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36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Наименование ГРБС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100491" marR="100491" marT="50249" marB="5024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Исполнение</a:t>
                      </a:r>
                      <a:b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%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100491" marR="100491" marT="50249" marB="50249" anchor="ctr" anchorCtr="1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Кукуштанское</a:t>
                      </a:r>
                      <a:r>
                        <a:rPr lang="ru-RU" sz="1600" u="none" strike="noStrike" dirty="0">
                          <a:effectLst/>
                        </a:rPr>
                        <a:t> ТУ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100,0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err="1">
                          <a:effectLst/>
                        </a:rPr>
                        <a:t>Гамовское</a:t>
                      </a:r>
                      <a:r>
                        <a:rPr lang="ru-RU" sz="1600" u="none" strike="noStrike" dirty="0">
                          <a:effectLst/>
                        </a:rPr>
                        <a:t> ТУ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100,0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Юговское</a:t>
                      </a:r>
                      <a:r>
                        <a:rPr lang="ru-RU" sz="1600" u="none" strike="noStrike" dirty="0">
                          <a:effectLst/>
                        </a:rPr>
                        <a:t> ТУ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99,9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Кондратовское</a:t>
                      </a:r>
                      <a:r>
                        <a:rPr lang="ru-RU" sz="1600" u="none" strike="noStrike" dirty="0">
                          <a:effectLst/>
                        </a:rPr>
                        <a:t> ТУ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99,8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 Юго-Камское ТУ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99,7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Фроловское</a:t>
                      </a:r>
                      <a:r>
                        <a:rPr lang="ru-RU" sz="1600" u="none" strike="noStrike" dirty="0">
                          <a:effectLst/>
                        </a:rPr>
                        <a:t> ТУ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99,7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Сылвенское</a:t>
                      </a:r>
                      <a:r>
                        <a:rPr lang="ru-RU" sz="1600" u="none" strike="noStrike" dirty="0">
                          <a:effectLst/>
                        </a:rPr>
                        <a:t> ТУ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99,6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Усть-Качкинское</a:t>
                      </a:r>
                      <a:r>
                        <a:rPr lang="ru-RU" sz="1600" u="none" strike="noStrike" dirty="0">
                          <a:effectLst/>
                        </a:rPr>
                        <a:t> ТУ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99,5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Лобановское</a:t>
                      </a:r>
                      <a:r>
                        <a:rPr lang="ru-RU" sz="1600" u="none" strike="noStrike" baseline="0" dirty="0">
                          <a:effectLst/>
                        </a:rPr>
                        <a:t> ТУ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95,2</a:t>
                      </a:r>
                      <a:endParaRPr lang="ru-RU" sz="1600" b="0" i="0" u="none" strike="noStrike" dirty="0"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Култаевское</a:t>
                      </a:r>
                      <a:r>
                        <a:rPr lang="ru-RU" sz="1600" u="none" strike="noStrike" dirty="0">
                          <a:effectLst/>
                        </a:rPr>
                        <a:t> ТУ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91,4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64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18" y="6494445"/>
            <a:ext cx="2238874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7824" y="6453212"/>
            <a:ext cx="5728637" cy="40478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Исполнение бюджета Пермского муниципального округа за 2024 год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Исполнение бюджета Пермского муниципального округа </a:t>
            </a:r>
            <a:b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</a:b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по расходам 2024 года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7191329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1543169"/>
              </p:ext>
            </p:extLst>
          </p:nvPr>
        </p:nvGraphicFramePr>
        <p:xfrm>
          <a:off x="107504" y="836712"/>
          <a:ext cx="828092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705747"/>
              </p:ext>
            </p:extLst>
          </p:nvPr>
        </p:nvGraphicFramePr>
        <p:xfrm>
          <a:off x="395535" y="1052735"/>
          <a:ext cx="8496946" cy="511256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5585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98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45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19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19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703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Раздел, подраздел БК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План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Факт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Отклонение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771">
                <a:tc vMerge="1"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млн руб.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млн руб.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млн руб.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ctr" anchorCtr="1" horzOverflow="overflow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%</a:t>
                      </a:r>
                      <a:endParaRPr lang="ru-RU" sz="1600" dirty="0">
                        <a:latin typeface="PermianSansTypeface" pitchFamily="50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51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Общегосударственные вопросы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786,6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770,4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97,9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51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Национальная оборона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51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Национальная безопасность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93,1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</a:rPr>
                        <a:t>92,8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99,7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751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Национальная экономика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952,4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933,2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98,0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51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ЖКХ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839,2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803,3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35,9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95,7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188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Охрана окружающей среды</a:t>
                      </a:r>
                      <a:endParaRPr kumimoji="0" lang="ru-RU" sz="1600" u="none" strike="noStrike" cap="none" normalizeH="0" baseline="0" dirty="0">
                        <a:ln>
                          <a:noFill/>
                        </a:ln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188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4 523,5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4 422,0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101,5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97,8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188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Культура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488,5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361,6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126,9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74,0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188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140,2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135,9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97,0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188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Физическая культура и спорт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290,3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278,6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96,0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284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Средства массовой информации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u="none" strike="noStrike" dirty="0">
                          <a:effectLst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188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ИТОГО  РАСХОДОВ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9" marB="45719" anchor="b" horzOverflow="overflow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</a:rPr>
                        <a:t>8 141,8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</a:rPr>
                        <a:t>7 825,8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</a:rPr>
                        <a:t>315,9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>
                          <a:effectLst/>
                        </a:rPr>
                        <a:t>96,1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5" marR="85719" marT="9526" marB="0" anchor="ctr" anchorCtr="1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83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6515315"/>
            <a:ext cx="2238874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31840" y="6453212"/>
            <a:ext cx="5512613" cy="40478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Исполнение бюджета Пермского муниципального округа за 2024 год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Структура расходов бюджета Пермского муниципального округа за 2024 год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9911432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80793566"/>
              </p:ext>
            </p:extLst>
          </p:nvPr>
        </p:nvGraphicFramePr>
        <p:xfrm>
          <a:off x="395536" y="980728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500791106"/>
              </p:ext>
            </p:extLst>
          </p:nvPr>
        </p:nvGraphicFramePr>
        <p:xfrm>
          <a:off x="251520" y="908720"/>
          <a:ext cx="8568952" cy="548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63833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18" y="6494445"/>
            <a:ext cx="2238874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31840" y="6438293"/>
            <a:ext cx="5184576" cy="40478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Исполнение бюджета Пермского муниципального округа за 2024 год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8856984" cy="7159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sz="2000" dirty="0">
                <a:latin typeface="PermianSlabSerifTypeface" pitchFamily="50" charset="0"/>
                <a:cs typeface="Times New Roman" panose="02020603050405020304" pitchFamily="18" charset="0"/>
              </a:rPr>
              <a:t>Исполнение бюджетных ассигнований по группам видов расходов классификации расходов бюджета за 2024 года, млн руб.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2395994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61973369"/>
              </p:ext>
            </p:extLst>
          </p:nvPr>
        </p:nvGraphicFramePr>
        <p:xfrm>
          <a:off x="107504" y="836712"/>
          <a:ext cx="828092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534968"/>
              </p:ext>
            </p:extLst>
          </p:nvPr>
        </p:nvGraphicFramePr>
        <p:xfrm>
          <a:off x="179512" y="1052736"/>
          <a:ext cx="8856983" cy="523585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004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999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212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39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код вида расх-в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 КВР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Удельный вес,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Отклонения 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(+/-)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% 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исполнения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0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</a:rPr>
                        <a:t>Расходы на выплаты персоналу в целях обеспечения выполнения функций муниципальными органами, казенными учреждениями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804,9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804,4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10,3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0,5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99,9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200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</a:rPr>
                        <a:t>Закупка товаров, работ и услуг для обеспечения государственных  нужд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1 924,0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1 875,8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24,0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u="none" strike="noStrike" dirty="0">
                          <a:effectLst/>
                        </a:rPr>
                        <a:t>48,2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97,5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300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</a:rPr>
                        <a:t>Социальное обеспечение и иные выплаты населению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93,5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89,0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4,4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95,2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400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</a:rPr>
                        <a:t>Капитальные вложения в объекты муниципальной собственности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689,5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454,4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5,8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u="none" strike="noStrike" dirty="0">
                          <a:effectLst/>
                        </a:rPr>
                        <a:t>235,1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65,9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4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600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4 443,4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4 430,1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56,6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13,3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99,7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4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800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</a:rPr>
                        <a:t>Иные бюджетные ассигнования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186,5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172,1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2,2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14,4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92,3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48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effectLst/>
                        </a:rPr>
                        <a:t> 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effectLst/>
                        </a:rPr>
                        <a:t>ВСЕГО РАСХОДОВ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</a:rPr>
                        <a:t>8 141,8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</a:rPr>
                        <a:t>7 825,8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</a:rPr>
                        <a:t>100,0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</a:rPr>
                        <a:t>315,9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</a:rPr>
                        <a:t>96,1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PermianSansTypeface" pitchFamily="50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76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Участие Пермского муниципального округа </a:t>
            </a:r>
            <a:br>
              <a:rPr lang="ru-RU" sz="2200" dirty="0"/>
            </a:br>
            <a:r>
              <a:rPr lang="ru-RU" sz="2200" dirty="0"/>
              <a:t>в национальных проектах в 2024 году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1915" y="1235522"/>
            <a:ext cx="5026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Приобретение передвижного автоклуба для обслуживания сельских территорий </a:t>
            </a:r>
            <a:r>
              <a:rPr lang="ru-RU" sz="2000" b="1" dirty="0" smtClean="0"/>
              <a:t>– </a:t>
            </a:r>
            <a:r>
              <a:rPr lang="ru-RU" sz="2000" b="1" dirty="0"/>
              <a:t>11 150 тыс. 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4" r="11374" b="28353"/>
          <a:stretch/>
        </p:blipFill>
        <p:spPr bwMode="auto">
          <a:xfrm>
            <a:off x="4211960" y="2846715"/>
            <a:ext cx="4781899" cy="101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1" t="15827" r="14758" b="14462"/>
          <a:stretch/>
        </p:blipFill>
        <p:spPr bwMode="auto">
          <a:xfrm>
            <a:off x="-60347" y="1268760"/>
            <a:ext cx="4272307" cy="10886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3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31840" y="6438293"/>
            <a:ext cx="5112568" cy="40478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Исполнение бюджета Пермского муниципального округа за 2024</a:t>
            </a:r>
            <a:r>
              <a:rPr lang="ru-RU" baseline="0" dirty="0"/>
              <a:t> </a:t>
            </a:r>
            <a:r>
              <a:rPr lang="ru-RU" dirty="0"/>
              <a:t>год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BAC6FF6-0CF1-56E8-1A73-218659AB70CE}"/>
              </a:ext>
            </a:extLst>
          </p:cNvPr>
          <p:cNvSpPr txBox="1"/>
          <p:nvPr/>
        </p:nvSpPr>
        <p:spPr>
          <a:xfrm>
            <a:off x="77442" y="2708920"/>
            <a:ext cx="8916417" cy="391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440"/>
              </a:lnSpc>
              <a:buNone/>
            </a:pP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1440"/>
              </a:lnSpc>
              <a:buNone/>
            </a:pP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1440"/>
              </a:lnSpc>
              <a:buNone/>
            </a:pP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1440"/>
              </a:lnSpc>
              <a:buNone/>
            </a:pP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1440"/>
              </a:lnSpc>
              <a:buNone/>
            </a:pP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1440"/>
              </a:lnSpc>
              <a:buNone/>
            </a:pP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ts val="1440"/>
              </a:lnSpc>
              <a:buNone/>
            </a:pP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buNone/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программ формирования современной городской среды – </a:t>
            </a: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48 030 тыс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. руб</a:t>
            </a: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(ре</a:t>
            </a: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ализовано 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 проектов: благоустройство территорий у памятников, общественных территорий, территории у здания СДК "МАУ КДЦ "Содружество« </a:t>
            </a:r>
            <a:r>
              <a:rPr lang="ru-RU" sz="20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с.Кояново</a:t>
            </a: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buNone/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сокращения непригодного для проживания жилищного фонда – 42 349 тыс. руб. расселили 17 жилых помещений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(6 семей получили компенсацию, 2 – социальную выплату) </a:t>
            </a:r>
          </a:p>
          <a:p>
            <a:pPr>
              <a:lnSpc>
                <a:spcPts val="2000"/>
              </a:lnSpc>
              <a:buNone/>
            </a:pPr>
            <a:endParaRPr lang="ru-RU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buNone/>
            </a:pPr>
            <a:endParaRPr lang="ru-RU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72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Участие Пермского муниципального округа </a:t>
            </a:r>
            <a:br>
              <a:rPr lang="ru-RU" sz="2200" dirty="0"/>
            </a:br>
            <a:r>
              <a:rPr lang="ru-RU" sz="2200" dirty="0"/>
              <a:t>в национальных проектах в 2024 году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49752" y="930370"/>
            <a:ext cx="3600400" cy="1376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Ремонт автомобильных дорог Пермского муниципального округа протяженностью </a:t>
            </a:r>
            <a:r>
              <a:rPr lang="ru-RU" sz="2000" b="1" dirty="0">
                <a:cs typeface="Times New Roman" panose="02020603050405020304" pitchFamily="18" charset="0"/>
              </a:rPr>
              <a:t>7,644 км </a:t>
            </a: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– 96 745 тыс.</a:t>
            </a:r>
            <a:r>
              <a:rPr lang="en-US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руб.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7" y="1078704"/>
            <a:ext cx="506238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807" y="2367512"/>
            <a:ext cx="8791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ru-RU" i="1" dirty="0">
                <a:solidFill>
                  <a:prstClr val="black"/>
                </a:solidFill>
                <a:cs typeface="Times New Roman" panose="02020603050405020304" pitchFamily="18" charset="0"/>
              </a:rPr>
              <a:t>Ремонт участка автомобильной дороги БОС – Нижние Муллы</a:t>
            </a:r>
            <a:br>
              <a:rPr lang="ru-RU" i="1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ru-RU" i="1" dirty="0">
                <a:solidFill>
                  <a:prstClr val="black"/>
                </a:solidFill>
                <a:cs typeface="Times New Roman" panose="02020603050405020304" pitchFamily="18" charset="0"/>
              </a:rPr>
              <a:t>(км 002+260 – км 002+600); </a:t>
            </a:r>
          </a:p>
          <a:p>
            <a:pPr marL="457200" indent="-457200">
              <a:buFontTx/>
              <a:buAutoNum type="arabicParenR"/>
            </a:pPr>
            <a:r>
              <a:rPr lang="ru-RU" i="1" dirty="0">
                <a:solidFill>
                  <a:prstClr val="black"/>
                </a:solidFill>
                <a:cs typeface="Times New Roman" panose="02020603050405020304" pitchFamily="18" charset="0"/>
              </a:rPr>
              <a:t>Ремонт участка автомобильных дорог «Пермь – Троица» – Сылва; </a:t>
            </a:r>
          </a:p>
          <a:p>
            <a:pPr marL="457200" indent="-457200">
              <a:buFontTx/>
              <a:buAutoNum type="arabicParenR"/>
            </a:pPr>
            <a:r>
              <a:rPr lang="ru-RU" i="1" dirty="0">
                <a:solidFill>
                  <a:prstClr val="black"/>
                </a:solidFill>
                <a:cs typeface="Times New Roman" panose="02020603050405020304" pitchFamily="18" charset="0"/>
              </a:rPr>
              <a:t>Ремонт участков автомобильной дороги </a:t>
            </a:r>
            <a:br>
              <a:rPr lang="ru-RU" i="1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ru-RU" i="1" dirty="0">
                <a:solidFill>
                  <a:prstClr val="black"/>
                </a:solidFill>
                <a:cs typeface="Times New Roman" panose="02020603050405020304" pitchFamily="18" charset="0"/>
              </a:rPr>
              <a:t>«Пермь-Екатеринбург» - </a:t>
            </a:r>
            <a:r>
              <a:rPr lang="ru-RU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Касимово</a:t>
            </a:r>
            <a:r>
              <a:rPr lang="ru-RU" i="1" dirty="0">
                <a:solidFill>
                  <a:prstClr val="black"/>
                </a:solidFill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Tx/>
              <a:buAutoNum type="arabicParenR"/>
            </a:pPr>
            <a:r>
              <a:rPr lang="ru-RU" i="1" dirty="0">
                <a:solidFill>
                  <a:prstClr val="black"/>
                </a:solidFill>
                <a:cs typeface="Times New Roman" panose="02020603050405020304" pitchFamily="18" charset="0"/>
              </a:rPr>
              <a:t>Ремонт участков автомобильной дороги Култаево - Нижние Муллы.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r="15397" b="14850"/>
          <a:stretch/>
        </p:blipFill>
        <p:spPr bwMode="auto">
          <a:xfrm>
            <a:off x="4775701" y="4725144"/>
            <a:ext cx="417445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2565" y="4591043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 –</a:t>
            </a:r>
            <a:b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5 242 тыс. руб.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15816" y="6438293"/>
            <a:ext cx="5328592" cy="40478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Исполнение бюджета Пермского муниципального округа за 2024</a:t>
            </a:r>
            <a:r>
              <a:rPr lang="ru-RU" baseline="0" dirty="0"/>
              <a:t> </a:t>
            </a:r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07627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251520" y="0"/>
            <a:ext cx="8640960" cy="83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2200" dirty="0">
                <a:solidFill>
                  <a:srgbClr val="FFFFFF"/>
                </a:solidFill>
                <a:cs typeface="Times New Roman" panose="02020603050405020304" pitchFamily="18" charset="0"/>
              </a:rPr>
              <a:t>Исполнение расходов бюджетов муниципальных образований Пермского края за 2023 – 2024 годы</a:t>
            </a: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42401"/>
              </p:ext>
            </p:extLst>
          </p:nvPr>
        </p:nvGraphicFramePr>
        <p:xfrm>
          <a:off x="251519" y="1124746"/>
          <a:ext cx="8784976" cy="444490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552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96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20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21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01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981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7606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Oswald" pitchFamily="2" charset="-52"/>
                        </a:rPr>
                        <a:t>Наименование муниципальных образований Пермского края</a:t>
                      </a:r>
                      <a:endParaRPr lang="ru-RU" sz="1800" dirty="0"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Oswald" pitchFamily="2" charset="-52"/>
                        </a:rPr>
                        <a:t> 2023 год</a:t>
                      </a:r>
                      <a:endParaRPr lang="ru-RU" sz="1800" dirty="0"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Oswald" pitchFamily="2" charset="-52"/>
                        </a:rPr>
                        <a:t> 2024 год</a:t>
                      </a:r>
                      <a:endParaRPr lang="ru-RU" sz="1800" dirty="0"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Oswald" pitchFamily="2" charset="-52"/>
                        </a:rPr>
                        <a:t>Темп </a:t>
                      </a:r>
                    </a:p>
                    <a:p>
                      <a:pPr algn="ctr"/>
                      <a:r>
                        <a:rPr lang="ru-RU" sz="1800" dirty="0">
                          <a:latin typeface="Oswald" pitchFamily="2" charset="-52"/>
                        </a:rPr>
                        <a:t>роста,</a:t>
                      </a:r>
                      <a:r>
                        <a:rPr lang="ru-RU" sz="1800" baseline="0" dirty="0">
                          <a:latin typeface="Oswald" pitchFamily="2" charset="-52"/>
                        </a:rPr>
                        <a:t> %</a:t>
                      </a:r>
                      <a:endParaRPr lang="ru-RU" sz="1800" dirty="0"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7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Oswald" pitchFamily="2" charset="-52"/>
                        </a:rPr>
                        <a:t>млн. руб.</a:t>
                      </a:r>
                      <a:endParaRPr lang="ru-RU" sz="1800" dirty="0"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Oswald" pitchFamily="2" charset="-52"/>
                        </a:rPr>
                        <a:t>место</a:t>
                      </a:r>
                      <a:endParaRPr lang="ru-RU" sz="1800" dirty="0"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Oswald" pitchFamily="2" charset="-52"/>
                        </a:rPr>
                        <a:t>млн. руб.</a:t>
                      </a:r>
                      <a:endParaRPr lang="ru-RU" sz="1800" dirty="0"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latin typeface="Oswald" pitchFamily="2" charset="-52"/>
                        </a:rPr>
                        <a:t>место</a:t>
                      </a:r>
                      <a:endParaRPr lang="ru-RU" sz="1800" dirty="0"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72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Oswald" pitchFamily="2" charset="-52"/>
                        </a:rPr>
                        <a:t>Пермский ГО</a:t>
                      </a:r>
                      <a:endParaRPr lang="ru-RU" sz="2200" b="1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latin typeface="Oswald" pitchFamily="2" charset="-52"/>
                        </a:rPr>
                        <a:t>56 907</a:t>
                      </a:r>
                      <a:endParaRPr lang="ru-RU" sz="2000" b="1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latin typeface="Oswald" pitchFamily="2" charset="-52"/>
                        </a:rPr>
                        <a:t>1</a:t>
                      </a:r>
                      <a:endParaRPr lang="ru-RU" sz="2000" b="1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latin typeface="Oswald" pitchFamily="2" charset="-52"/>
                        </a:rPr>
                        <a:t>56 736</a:t>
                      </a:r>
                      <a:endParaRPr lang="ru-RU" sz="2000" b="1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latin typeface="Oswald" pitchFamily="2" charset="-52"/>
                        </a:rPr>
                        <a:t>1</a:t>
                      </a:r>
                      <a:endParaRPr lang="ru-RU" sz="2000" b="1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-1,0</a:t>
                      </a:r>
                      <a:endParaRPr lang="ru-RU" sz="2000" b="1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Oswald" pitchFamily="2" charset="-52"/>
                        </a:rPr>
                        <a:t>Пермский МО</a:t>
                      </a:r>
                      <a:endParaRPr kumimoji="0" lang="ru-RU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Oswald" pitchFamily="2" charset="-52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Oswald" pitchFamily="2" charset="-52"/>
                        </a:rPr>
                        <a:t>6 134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Oswald" pitchFamily="2" charset="-52"/>
                        </a:rPr>
                        <a:t>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Oswald" pitchFamily="2" charset="-52"/>
                        </a:rPr>
                        <a:t>7 826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27,6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ru-RU" sz="2200" dirty="0">
                          <a:latin typeface="Oswald" pitchFamily="2" charset="-52"/>
                        </a:rPr>
                        <a:t>г. Березники </a:t>
                      </a:r>
                      <a:endParaRPr lang="ru-RU" sz="22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latin typeface="Oswald" pitchFamily="2" charset="-52"/>
                        </a:rPr>
                        <a:t>7 076</a:t>
                      </a:r>
                      <a:endParaRPr lang="ru-RU" sz="2000" b="1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latin typeface="Oswald" pitchFamily="2" charset="-52"/>
                        </a:rPr>
                        <a:t>2</a:t>
                      </a:r>
                      <a:endParaRPr lang="ru-RU" sz="2000" b="1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latin typeface="Oswald" pitchFamily="2" charset="-52"/>
                        </a:rPr>
                        <a:t>7 659</a:t>
                      </a:r>
                      <a:endParaRPr lang="ru-RU" sz="2000" b="1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8,2</a:t>
                      </a:r>
                      <a:endParaRPr lang="ru-RU" sz="2000" b="1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Oswald" pitchFamily="2" charset="-52"/>
                        </a:rPr>
                        <a:t>Соликамский ГО</a:t>
                      </a:r>
                      <a:endParaRPr kumimoji="0" 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" pitchFamily="2" charset="-52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latin typeface="Oswald" pitchFamily="2" charset="-52"/>
                        </a:rPr>
                        <a:t>4 556</a:t>
                      </a:r>
                      <a:endParaRPr lang="ru-RU" sz="2000" b="1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latin typeface="Oswald" pitchFamily="2" charset="-52"/>
                        </a:rPr>
                        <a:t>5 640</a:t>
                      </a:r>
                      <a:endParaRPr lang="ru-RU" sz="2000" b="1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latin typeface="Oswald" pitchFamily="2" charset="-52"/>
                          <a:ea typeface="+mn-ea"/>
                          <a:cs typeface="+mn-cs"/>
                        </a:rPr>
                        <a:t>4</a:t>
                      </a:r>
                      <a:endParaRPr lang="ru-RU" sz="20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23,8</a:t>
                      </a:r>
                      <a:endParaRPr lang="ru-RU" sz="2000" b="1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itchFamily="2" charset="-52"/>
                          <a:ea typeface="+mn-ea"/>
                          <a:cs typeface="Times New Roman" panose="02020603050405020304" pitchFamily="18" charset="0"/>
                        </a:rPr>
                        <a:t>Кунгурский МО</a:t>
                      </a:r>
                      <a:endParaRPr kumimoji="0" 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" pitchFamily="2" charset="-52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5684</a:t>
                      </a:r>
                      <a:endParaRPr lang="ru-RU" sz="2000" b="1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5 214</a:t>
                      </a:r>
                      <a:endParaRPr lang="ru-RU" sz="2000" b="1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-8,3</a:t>
                      </a:r>
                      <a:endParaRPr lang="ru-RU" sz="2000" b="1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Oswald" pitchFamily="2" charset="-52"/>
                        </a:rPr>
                        <a:t>Чайковский ГО</a:t>
                      </a:r>
                      <a:endParaRPr kumimoji="0" 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" pitchFamily="2" charset="-52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4 315</a:t>
                      </a:r>
                      <a:endParaRPr lang="ru-RU" sz="2000" b="1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4 608</a:t>
                      </a:r>
                      <a:endParaRPr lang="ru-RU" sz="2000" b="1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2000" b="0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6,8</a:t>
                      </a:r>
                      <a:endParaRPr lang="ru-RU" sz="2000" b="1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 txBox="1">
            <a:spLocks/>
          </p:cNvSpPr>
          <p:nvPr/>
        </p:nvSpPr>
        <p:spPr>
          <a:xfrm>
            <a:off x="2843808" y="6453212"/>
            <a:ext cx="5832648" cy="404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ru-RU" dirty="0"/>
              <a:t>Исполнение бюджета Пермского муниципального округа за 2024  год</a:t>
            </a:r>
          </a:p>
        </p:txBody>
      </p:sp>
    </p:spTree>
    <p:extLst>
      <p:ext uri="{BB962C8B-B14F-4D97-AF65-F5344CB8AC3E}">
        <p14:creationId xmlns:p14="http://schemas.microsoft.com/office/powerpoint/2010/main" val="3308255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 ОКРУГА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Достижение целевых показателей по «указным» категориям работников бюджетной сфера МО в 2024 году</a:t>
            </a:r>
          </a:p>
        </p:txBody>
      </p:sp>
      <p:graphicFrame>
        <p:nvGraphicFramePr>
          <p:cNvPr id="8" name="Объект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384140808"/>
              </p:ext>
            </p:extLst>
          </p:nvPr>
        </p:nvGraphicFramePr>
        <p:xfrm>
          <a:off x="323528" y="1340768"/>
          <a:ext cx="8642350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7824" y="6424862"/>
            <a:ext cx="5336595" cy="404788"/>
          </a:xfrm>
        </p:spPr>
        <p:txBody>
          <a:bodyPr anchor="ctr" anchorCtr="1"/>
          <a:lstStyle/>
          <a:p>
            <a:pPr marL="0" indent="0" algn="l">
              <a:buNone/>
            </a:pPr>
            <a:r>
              <a:rPr lang="ru-RU" dirty="0"/>
              <a:t>Исполнение бюджета Пермского муниципального округа за 2024 год</a:t>
            </a:r>
          </a:p>
        </p:txBody>
      </p:sp>
    </p:spTree>
    <p:extLst>
      <p:ext uri="{BB962C8B-B14F-4D97-AF65-F5344CB8AC3E}">
        <p14:creationId xmlns:p14="http://schemas.microsoft.com/office/powerpoint/2010/main" val="3854247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latin typeface="PermianSlabSerifTypeface" pitchFamily="50" charset="0"/>
              </a:rPr>
              <a:t>Реализация муниципальных программ в 2024 году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F7940CAC-D771-F9A8-18E3-EA625CB975E2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850015041"/>
              </p:ext>
            </p:extLst>
          </p:nvPr>
        </p:nvGraphicFramePr>
        <p:xfrm>
          <a:off x="3217912" y="1389902"/>
          <a:ext cx="5907136" cy="4867252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576064">
                  <a:extLst>
                    <a:ext uri="{9D8B030D-6E8A-4147-A177-3AD203B41FA5}">
                      <a16:colId xmlns="" xmlns:a16="http://schemas.microsoft.com/office/drawing/2014/main" val="3639729097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990201127"/>
                    </a:ext>
                  </a:extLst>
                </a:gridCol>
                <a:gridCol w="4538984">
                  <a:extLst>
                    <a:ext uri="{9D8B030D-6E8A-4147-A177-3AD203B41FA5}">
                      <a16:colId xmlns="" xmlns:a16="http://schemas.microsoft.com/office/drawing/2014/main" val="1600110320"/>
                    </a:ext>
                  </a:extLst>
                </a:gridCol>
              </a:tblGrid>
              <a:tr h="138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6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60" marR="8860" marT="62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факт 2024</a:t>
                      </a:r>
                      <a:endParaRPr lang="ru-RU" sz="6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60" marR="8860" marT="62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860" marR="8860" marT="62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9520982"/>
                  </a:ext>
                </a:extLst>
              </a:tr>
              <a:tr h="284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162 808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МП "Управление муниципальными финансами и муниципальным долгом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81381082"/>
                  </a:ext>
                </a:extLst>
              </a:tr>
              <a:tr h="284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400 363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МП "Совершенствование муниципального управления"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114 478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МП "Обеспечение безопасности населения и территории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4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42 514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МП "Сельское хозяйство и комплексное развитие сельских территорий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4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25 624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МП "Охрана окружающей среды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4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3 235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МП "Экономическое развитие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4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76 834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МП "Развитие отдельных направлений социальной сферы"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4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97,9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124 563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МП "Управление земельными ресурсами и имуществом"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4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97,7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4 308 510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МП "Развитие системы образования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4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1 043 565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МП "Развитие дорожного хозяйства и благоустройство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4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95,8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414 991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МП "Развитие коммунального хозяйства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4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95,6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256 385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МП "Развитие молодежной политики, физической культуры и спорта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0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95,2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47 403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МП "Градостроительная политика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63834056"/>
                  </a:ext>
                </a:extLst>
              </a:tr>
              <a:tr h="280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92,5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179 106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МП "Улучшение жилищных условий граждан "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6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79,4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490 305</a:t>
                      </a: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МП "Развитие сферы культуры "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3610" marR="1361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93732387"/>
                  </a:ext>
                </a:extLst>
              </a:tr>
            </a:tbl>
          </a:graphicData>
        </a:graphic>
      </p:graphicFrame>
      <p:pic>
        <p:nvPicPr>
          <p:cNvPr id="2" name="Picture 2" descr="C:\Users\GYK\Desktop\Рисунок2.png">
            <a:extLst>
              <a:ext uri="{FF2B5EF4-FFF2-40B4-BE49-F238E27FC236}">
                <a16:creationId xmlns="" xmlns:a16="http://schemas.microsoft.com/office/drawing/2014/main" id="{5FAE39AD-CF2F-C1AD-8B55-C89D4A398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48581" y="1669465"/>
            <a:ext cx="630830" cy="4680520"/>
          </a:xfrm>
          <a:prstGeom prst="snip2DiagRect">
            <a:avLst/>
          </a:prstGeom>
          <a:solidFill>
            <a:sysClr val="window" lastClr="FFFFFF"/>
          </a:solidFill>
          <a:ln w="38100" cap="flat" cmpd="sng" algn="ctr">
            <a:noFill/>
            <a:prstDash val="solid"/>
          </a:ln>
          <a:effectLst/>
        </p:spPr>
      </p:pic>
      <p:sp>
        <p:nvSpPr>
          <p:cNvPr id="3" name="Овал 2"/>
          <p:cNvSpPr/>
          <p:nvPr/>
        </p:nvSpPr>
        <p:spPr>
          <a:xfrm>
            <a:off x="195698" y="4437112"/>
            <a:ext cx="2016224" cy="1296144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Программные </a:t>
            </a:r>
            <a:r>
              <a:rPr lang="ru-RU" sz="1400" dirty="0">
                <a:solidFill>
                  <a:prstClr val="black"/>
                </a:solidFill>
              </a:rPr>
              <a:t>расходы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98,3%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2223118" y="755412"/>
            <a:ext cx="112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prstClr val="black"/>
                </a:solidFill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4788023" y="756925"/>
            <a:ext cx="112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prstClr val="black"/>
                </a:solidFill>
                <a:cs typeface="Times New Roman" panose="02020603050405020304" pitchFamily="18" charset="0"/>
              </a:rPr>
              <a:t>Факт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B1125EC-A449-4A87-8FB3-D18A687AA059}"/>
              </a:ext>
            </a:extLst>
          </p:cNvPr>
          <p:cNvSpPr txBox="1"/>
          <p:nvPr/>
        </p:nvSpPr>
        <p:spPr>
          <a:xfrm>
            <a:off x="3921682" y="1043015"/>
            <a:ext cx="2472754" cy="559127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3000" b="1" dirty="0">
                <a:solidFill>
                  <a:prstClr val="black"/>
                </a:solidFill>
                <a:cs typeface="Times New Roman" panose="02020603050405020304" pitchFamily="18" charset="0"/>
              </a:rPr>
              <a:t>7 691</a:t>
            </a:r>
          </a:p>
          <a:p>
            <a:pPr algn="ctr">
              <a:lnSpc>
                <a:spcPts val="2000"/>
              </a:lnSpc>
            </a:pPr>
            <a:r>
              <a:rPr 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млн ₽</a:t>
            </a:r>
            <a:endParaRPr lang="ru-RU" sz="5400" b="1" dirty="0">
              <a:solidFill>
                <a:srgbClr val="4E67C8">
                  <a:lumMod val="60000"/>
                  <a:lumOff val="40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B1125EC-A449-4A87-8FB3-D18A687AA059}"/>
              </a:ext>
            </a:extLst>
          </p:cNvPr>
          <p:cNvSpPr txBox="1"/>
          <p:nvPr/>
        </p:nvSpPr>
        <p:spPr>
          <a:xfrm>
            <a:off x="1302157" y="1126257"/>
            <a:ext cx="2472754" cy="559127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3000" b="1" dirty="0">
                <a:solidFill>
                  <a:prstClr val="black"/>
                </a:solidFill>
                <a:cs typeface="Times New Roman" panose="02020603050405020304" pitchFamily="18" charset="0"/>
              </a:rPr>
              <a:t>7 998</a:t>
            </a:r>
          </a:p>
          <a:p>
            <a:pPr algn="ctr">
              <a:lnSpc>
                <a:spcPts val="2000"/>
              </a:lnSpc>
            </a:pPr>
            <a:r>
              <a:rPr 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млн ₽</a:t>
            </a:r>
            <a:endParaRPr lang="ru-RU" sz="5400" b="1" dirty="0">
              <a:solidFill>
                <a:srgbClr val="4E67C8">
                  <a:lumMod val="60000"/>
                  <a:lumOff val="40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C0B9D4-7C30-4A27-A87B-A6F0EDB387CB}"/>
              </a:ext>
            </a:extLst>
          </p:cNvPr>
          <p:cNvSpPr txBox="1"/>
          <p:nvPr/>
        </p:nvSpPr>
        <p:spPr>
          <a:xfrm>
            <a:off x="6658819" y="1008006"/>
            <a:ext cx="2496382" cy="482183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96,2</a:t>
            </a:r>
            <a:r>
              <a:rPr lang="ru-RU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%</a:t>
            </a:r>
            <a:r>
              <a:rPr lang="ru-RU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1700"/>
              </a:lnSpc>
            </a:pPr>
            <a:r>
              <a:rPr lang="ru-RU" sz="1400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исполнение</a:t>
            </a:r>
          </a:p>
        </p:txBody>
      </p:sp>
      <p:sp>
        <p:nvSpPr>
          <p:cNvPr id="23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 txBox="1">
            <a:spLocks/>
          </p:cNvSpPr>
          <p:nvPr/>
        </p:nvSpPr>
        <p:spPr>
          <a:xfrm>
            <a:off x="2963996" y="6453212"/>
            <a:ext cx="5712460" cy="404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  <a:defRPr/>
            </a:pPr>
            <a:r>
              <a:rPr lang="ru-RU" dirty="0"/>
              <a:t>Исполнение бюджета Пермского муниципального округа за 2024  год</a:t>
            </a:r>
          </a:p>
        </p:txBody>
      </p:sp>
      <p:graphicFrame>
        <p:nvGraphicFramePr>
          <p:cNvPr id="17" name="Диаграмма 20">
            <a:extLst>
              <a:ext uri="{FF2B5EF4-FFF2-40B4-BE49-F238E27FC236}">
                <a16:creationId xmlns="" xmlns:a16="http://schemas.microsoft.com/office/drawing/2014/main" id="{277372E2-09D5-41BF-94F8-8AB0CD587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767824"/>
              </p:ext>
            </p:extLst>
          </p:nvPr>
        </p:nvGraphicFramePr>
        <p:xfrm>
          <a:off x="-76272" y="1988840"/>
          <a:ext cx="2883420" cy="2226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87431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07504" y="49213"/>
            <a:ext cx="9036496" cy="71596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Выполнение в 2024 году объемных показателей муниципальной услуги (работы) Управления образования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645769952"/>
              </p:ext>
            </p:extLst>
          </p:nvPr>
        </p:nvGraphicFramePr>
        <p:xfrm>
          <a:off x="200821" y="1052736"/>
          <a:ext cx="8835674" cy="4772822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5044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1437">
                  <a:extLst>
                    <a:ext uri="{9D8B030D-6E8A-4147-A177-3AD203B41FA5}">
                      <a16:colId xmlns="" xmlns:a16="http://schemas.microsoft.com/office/drawing/2014/main" val="3845565602"/>
                    </a:ext>
                  </a:extLst>
                </a:gridCol>
                <a:gridCol w="1177824">
                  <a:extLst>
                    <a:ext uri="{9D8B030D-6E8A-4147-A177-3AD203B41FA5}">
                      <a16:colId xmlns="" xmlns:a16="http://schemas.microsoft.com/office/drawing/2014/main" val="3977295157"/>
                    </a:ext>
                  </a:extLst>
                </a:gridCol>
                <a:gridCol w="13617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0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 Показатели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Исполнения,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7933"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Реализация основных общеобразовательных программ  </a:t>
                      </a:r>
                      <a:r>
                        <a:rPr lang="ru-RU" sz="1600" u="none" strike="noStrike" dirty="0">
                          <a:effectLst/>
                        </a:rPr>
                        <a:t>начального, основного, среднего общего образования (кол-во учащихся), всего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20</a:t>
                      </a: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718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20 766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100,2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8243">
                <a:tc>
                  <a:txBody>
                    <a:bodyPr/>
                    <a:lstStyle/>
                    <a:p>
                      <a:pPr marL="36000" algn="l" fontAlgn="ctr"/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Реализация основных общеобразовательных программ д</a:t>
                      </a:r>
                      <a:r>
                        <a:rPr lang="ru-RU" sz="1600" u="none" strike="noStrike" dirty="0" err="1">
                          <a:effectLst/>
                        </a:rPr>
                        <a:t>ошкольного</a:t>
                      </a:r>
                      <a:r>
                        <a:rPr lang="ru-RU" sz="1600" u="none" strike="noStrike" dirty="0">
                          <a:effectLst/>
                        </a:rPr>
                        <a:t> образования</a:t>
                      </a:r>
                      <a:r>
                        <a:rPr lang="en-US" sz="1600" u="none" strike="noStrike" dirty="0">
                          <a:effectLst/>
                        </a:rPr>
                        <a:t>,</a:t>
                      </a:r>
                      <a:r>
                        <a:rPr lang="ru-RU" sz="1600" u="none" strike="noStrike" dirty="0">
                          <a:effectLst/>
                        </a:rPr>
                        <a:t> присмотр и уход (кол-во воспитанников), всего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9 053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3845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i="1" u="none" strike="noStrike" dirty="0">
                          <a:effectLst/>
                        </a:rPr>
                        <a:t>в том числе: структурные подразделения дошкольного образования в школах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</a:rPr>
                        <a:t>2 366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</a:rPr>
                        <a:t>2 312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</a:rPr>
                        <a:t>97,7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6220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i="1" u="none" strike="noStrike" dirty="0">
                          <a:effectLst/>
                        </a:rPr>
                        <a:t>дошкольные учреждения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</a:rPr>
                        <a:t>6 687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</a:rPr>
                        <a:t>6 688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</a:rPr>
                        <a:t>100,0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483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600" u="none" strike="noStrike" dirty="0">
                          <a:effectLst/>
                        </a:rPr>
                        <a:t>Присмотр и уход (чел./дни), 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1 392 895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1 325 172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i="1" u="none" strike="noStrike" dirty="0">
                          <a:effectLst/>
                        </a:rPr>
                        <a:t>в том числе: структурные подразделения дошкольного образования школ*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</a:rPr>
                        <a:t>363 904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</a:rPr>
                        <a:t>346 899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</a:rPr>
                        <a:t>95,3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172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i="1" u="none" strike="noStrike" dirty="0">
                          <a:effectLst/>
                        </a:rPr>
                        <a:t>дошкольные учреждения*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</a:rPr>
                        <a:t>1 028 991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</a:rPr>
                        <a:t>978 273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u="none" strike="noStrike" dirty="0">
                          <a:effectLst/>
                        </a:rPr>
                        <a:t>95,1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9754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600" u="none" strike="noStrike" dirty="0">
                          <a:effectLst/>
                        </a:rPr>
                        <a:t>Реализация дополнительных общеобразовательных общеразвивающих программ (чел./час.)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1 052 898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r>
                        <a:rPr lang="ru-RU" sz="1600" u="none" strike="noStrike" baseline="0" dirty="0">
                          <a:effectLst/>
                        </a:rPr>
                        <a:t> 023 109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80" marR="8780" marT="8854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8B558E-6B27-2975-0C54-1354D7AD8706}"/>
              </a:ext>
            </a:extLst>
          </p:cNvPr>
          <p:cNvSpPr txBox="1">
            <a:spLocks/>
          </p:cNvSpPr>
          <p:nvPr/>
        </p:nvSpPr>
        <p:spPr>
          <a:xfrm>
            <a:off x="250144" y="5858546"/>
            <a:ext cx="8712770" cy="59294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Clr>
                <a:srgbClr val="911EE1">
                  <a:lumMod val="75000"/>
                </a:srgbClr>
              </a:buClr>
              <a:buFont typeface="Georgia" pitchFamily="18" charset="0"/>
              <a:buNone/>
            </a:pPr>
            <a:r>
              <a:rPr lang="en-US" altLang="ru-RU" sz="1400" dirty="0">
                <a:solidFill>
                  <a:srgbClr val="1C2D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altLang="ru-RU" sz="1400" b="0" i="1" dirty="0">
                <a:solidFill>
                  <a:srgbClr val="1C2D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выполнили показатели: в структурных подразделениях МАОУ Кондратовская, </a:t>
            </a:r>
            <a:r>
              <a:rPr lang="ru-RU" altLang="ru-RU" sz="1400" b="0" i="1" dirty="0" err="1">
                <a:solidFill>
                  <a:srgbClr val="1C2D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Култаевская</a:t>
            </a:r>
            <a:r>
              <a:rPr lang="ru-RU" altLang="ru-RU" sz="1400" b="0" i="1" dirty="0">
                <a:solidFill>
                  <a:srgbClr val="1C2D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400" b="0" i="1" dirty="0" err="1">
                <a:solidFill>
                  <a:srgbClr val="1C2D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Сылвенская</a:t>
            </a:r>
            <a:r>
              <a:rPr lang="ru-RU" altLang="ru-RU" sz="1400" b="0" i="1" dirty="0">
                <a:solidFill>
                  <a:srgbClr val="1C2D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Юго-Камская и двух МАДОУ </a:t>
            </a:r>
            <a:r>
              <a:rPr lang="ru-RU" altLang="ru-RU" sz="1400" b="0" i="1" dirty="0" err="1">
                <a:solidFill>
                  <a:srgbClr val="1C2D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Двуреченский</a:t>
            </a:r>
            <a:r>
              <a:rPr lang="ru-RU" altLang="ru-RU" sz="1400" b="0" i="1" dirty="0">
                <a:solidFill>
                  <a:srgbClr val="1C2D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400" b="0" i="1" dirty="0" err="1">
                <a:solidFill>
                  <a:srgbClr val="1C2D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Платошинский</a:t>
            </a:r>
            <a:r>
              <a:rPr lang="ru-RU" altLang="ru-RU" sz="1400" b="0" i="1" dirty="0">
                <a:solidFill>
                  <a:srgbClr val="1C2D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 txBox="1">
            <a:spLocks/>
          </p:cNvSpPr>
          <p:nvPr/>
        </p:nvSpPr>
        <p:spPr>
          <a:xfrm>
            <a:off x="2843808" y="6453212"/>
            <a:ext cx="5832648" cy="404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  <a:defRPr/>
            </a:pPr>
            <a:r>
              <a:rPr lang="ru-RU" dirty="0"/>
              <a:t>Исполнение бюджета Пермского муниципального округа за 2024  год</a:t>
            </a:r>
          </a:p>
        </p:txBody>
      </p:sp>
    </p:spTree>
    <p:extLst>
      <p:ext uri="{BB962C8B-B14F-4D97-AF65-F5344CB8AC3E}">
        <p14:creationId xmlns:p14="http://schemas.microsoft.com/office/powerpoint/2010/main" val="3627047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79512" y="49213"/>
            <a:ext cx="8964488" cy="71596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Выполнение объемных показателей муниципальной услуги (работы) Управления по делам культуры, молодёжи и спорта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448899207"/>
              </p:ext>
            </p:extLst>
          </p:nvPr>
        </p:nvGraphicFramePr>
        <p:xfrm>
          <a:off x="179512" y="908720"/>
          <a:ext cx="8856984" cy="5363680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540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 Показатели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" marR="8708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" marR="8708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" marR="8708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Исполнение,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" marR="8708" marT="885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dirty="0">
                          <a:effectLst/>
                        </a:rPr>
                        <a:t>Реализация дополнительных общеразвивающих и предпрофессиональных программ в области искусств (кол-во чел./час.)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477 517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469 908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98,4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dirty="0">
                          <a:effectLst/>
                        </a:rPr>
                        <a:t>Публичный показ музейных предметов, музейных коллекций (число посетителей)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7 760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94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dirty="0">
                          <a:effectLst/>
                        </a:rPr>
                        <a:t>Организация и проведение мероприятий 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(кол-во участников)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6 823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6 853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280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dirty="0">
                          <a:effectLst/>
                        </a:rPr>
                        <a:t>Обеспечение участия лиц, проходящих спортивную подготовку, в спортивных соревнованиях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baseline="0" dirty="0">
                          <a:effectLst/>
                        </a:rPr>
                        <a:t>(кол-во мероприятий)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316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dirty="0">
                          <a:effectLst/>
                        </a:rPr>
                        <a:t>Организация</a:t>
                      </a:r>
                      <a:r>
                        <a:rPr lang="ru-RU" sz="1600" u="none" strike="noStrike" baseline="0" dirty="0">
                          <a:effectLst/>
                        </a:rPr>
                        <a:t> мероприятий по подготовке спортивных сборных команд (кол-во мероприятий)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316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dirty="0">
                          <a:effectLst/>
                        </a:rPr>
                        <a:t>Организация и проведение спортивных и физкультурных</a:t>
                      </a:r>
                      <a:r>
                        <a:rPr lang="ru-RU" sz="1600" u="none" strike="noStrike" baseline="0" dirty="0">
                          <a:effectLst/>
                        </a:rPr>
                        <a:t> (физкультурно-оздоровительных) мероприятий среди различных групп населения (кол-во мероприятий)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316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dirty="0">
                          <a:effectLst/>
                        </a:rPr>
                        <a:t>Библиотечное,</a:t>
                      </a:r>
                      <a:r>
                        <a:rPr lang="ru-RU" sz="1600" u="none" strike="noStrike" baseline="0" dirty="0">
                          <a:effectLst/>
                        </a:rPr>
                        <a:t> библиографическое и информационное обслуживание пользователей библиотеки (кол-во посещений)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415 713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436 498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 txBox="1">
            <a:spLocks/>
          </p:cNvSpPr>
          <p:nvPr/>
        </p:nvSpPr>
        <p:spPr>
          <a:xfrm>
            <a:off x="2987824" y="6453212"/>
            <a:ext cx="5688632" cy="404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  <a:defRPr/>
            </a:pPr>
            <a:r>
              <a:rPr lang="ru-RU" dirty="0"/>
              <a:t>Исполнение бюджета Пермского муниципального округа за 2024  год</a:t>
            </a:r>
          </a:p>
        </p:txBody>
      </p:sp>
    </p:spTree>
    <p:extLst>
      <p:ext uri="{BB962C8B-B14F-4D97-AF65-F5344CB8AC3E}">
        <p14:creationId xmlns:p14="http://schemas.microsoft.com/office/powerpoint/2010/main" val="3611907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79512" y="49213"/>
            <a:ext cx="8856984" cy="71596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Выполнение объемных показателей муниципальной услуги (работы) Управления по делам культуры, молодёжи и спорта (продолжение)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 txBox="1">
            <a:spLocks/>
          </p:cNvSpPr>
          <p:nvPr/>
        </p:nvSpPr>
        <p:spPr>
          <a:xfrm>
            <a:off x="3059832" y="6453212"/>
            <a:ext cx="5616624" cy="404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  <a:defRPr/>
            </a:pPr>
            <a:r>
              <a:rPr lang="ru-RU" dirty="0"/>
              <a:t>Исполнение бюджета Пермского муниципального округа за 2024  год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01006472"/>
              </p:ext>
            </p:extLst>
          </p:nvPr>
        </p:nvGraphicFramePr>
        <p:xfrm>
          <a:off x="179513" y="878857"/>
          <a:ext cx="8857232" cy="5567146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55900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85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3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22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3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effectLst/>
                        </a:rPr>
                        <a:t> Показатели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effectLst/>
                        </a:rPr>
                        <a:t>План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effectLst/>
                        </a:rPr>
                        <a:t>Факт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effectLst/>
                        </a:rPr>
                        <a:t>Исполнение, %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01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</a:rPr>
                        <a:t>Организация</a:t>
                      </a:r>
                      <a:r>
                        <a:rPr lang="ru-RU" sz="1500" u="none" strike="noStrike" baseline="0" dirty="0">
                          <a:effectLst/>
                        </a:rPr>
                        <a:t> мероприятий в сфере молодежной политики, направленных на гражданское и патриотическое воспитание молодежи, воспитание толерантности в молодежной среде, формирование правовых, культурных и нравственных ценностей среди молодежи, (кол-во мероприятий)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51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</a:rPr>
                        <a:t>Проведение занятий физкультурно-спортивной направленности</a:t>
                      </a:r>
                      <a:r>
                        <a:rPr lang="ru-RU" sz="1500" u="none" strike="noStrike" baseline="0" dirty="0">
                          <a:effectLst/>
                        </a:rPr>
                        <a:t> по месту проживания граждан,</a:t>
                      </a:r>
                      <a:br>
                        <a:rPr lang="ru-RU" sz="1500" u="none" strike="noStrike" baseline="0" dirty="0">
                          <a:effectLst/>
                        </a:rPr>
                      </a:br>
                      <a:r>
                        <a:rPr lang="ru-RU" sz="1500" u="none" strike="noStrike" baseline="0" dirty="0">
                          <a:effectLst/>
                        </a:rPr>
                        <a:t> (кол-во занятий)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11 086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11 086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0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</a:rPr>
                        <a:t>Организация и проведение</a:t>
                      </a:r>
                      <a:r>
                        <a:rPr lang="ru-RU" sz="1500" u="none" strike="noStrike" baseline="0" dirty="0">
                          <a:effectLst/>
                        </a:rPr>
                        <a:t> спортивных и физкультурных (физкультурно-оздоровительных) мероприятий среди различных групп населения, (кол-во мероприятий)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200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207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103,5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70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</a:rPr>
                        <a:t>Обеспечение участия в спортивных и физкультурных (физкультурно-оздоровительных  мероприятий среди различных</a:t>
                      </a:r>
                      <a:r>
                        <a:rPr lang="ru-RU" sz="1500" u="none" strike="noStrike" baseline="0" dirty="0">
                          <a:effectLst/>
                        </a:rPr>
                        <a:t> групп населения,</a:t>
                      </a:r>
                      <a:br>
                        <a:rPr lang="ru-RU" sz="1500" u="none" strike="noStrike" baseline="0" dirty="0">
                          <a:effectLst/>
                        </a:rPr>
                      </a:br>
                      <a:r>
                        <a:rPr lang="ru-RU" sz="1500" u="none" strike="noStrike" baseline="0" dirty="0">
                          <a:effectLst/>
                        </a:rPr>
                        <a:t>(кол-во участников мероприятий)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3 482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3 482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9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</a:rPr>
                        <a:t>Организация и проведение</a:t>
                      </a:r>
                      <a:r>
                        <a:rPr lang="ru-RU" sz="1500" u="none" strike="noStrike" baseline="0" dirty="0">
                          <a:effectLst/>
                        </a:rPr>
                        <a:t> мероприятий,</a:t>
                      </a:r>
                      <a:br>
                        <a:rPr lang="ru-RU" sz="1500" u="none" strike="noStrike" baseline="0" dirty="0">
                          <a:effectLst/>
                        </a:rPr>
                      </a:br>
                      <a:r>
                        <a:rPr lang="ru-RU" sz="1500" u="none" strike="noStrike" baseline="0" dirty="0">
                          <a:effectLst/>
                        </a:rPr>
                        <a:t>(кол-во участников мероприятий)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179 694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184 274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102,5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51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</a:rPr>
                        <a:t>Организация деятельности клубных формирований и формирований самодеятельного народного творчества, </a:t>
                      </a:r>
                      <a:br>
                        <a:rPr lang="ru-RU" sz="1500" u="none" strike="noStrike" dirty="0">
                          <a:effectLst/>
                        </a:rPr>
                      </a:br>
                      <a:r>
                        <a:rPr lang="ru-RU" sz="1500" u="none" strike="noStrike" dirty="0">
                          <a:effectLst/>
                        </a:rPr>
                        <a:t>(кол-во посещений)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314 640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306 275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97,3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098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51520" y="49213"/>
            <a:ext cx="8784976" cy="715962"/>
          </a:xfrm>
        </p:spPr>
        <p:txBody>
          <a:bodyPr>
            <a:noAutofit/>
          </a:bodyPr>
          <a:lstStyle/>
          <a:p>
            <a:r>
              <a:rPr lang="ru-RU" sz="2000" dirty="0"/>
              <a:t>Выполнение объемных показателей муниципальной услуги (работы)  Администрации и Управления по развитию инфраструктуры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238277848"/>
              </p:ext>
            </p:extLst>
          </p:nvPr>
        </p:nvGraphicFramePr>
        <p:xfrm>
          <a:off x="261383" y="1628800"/>
          <a:ext cx="8736644" cy="1368152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42459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86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02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17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 Показатели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" marR="8708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План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" marR="8708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Факт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" marR="8708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Исполнение, 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8" marR="8708" marT="885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Ведение информационных ресурсов и баз данных, (кол-во</a:t>
                      </a:r>
                      <a:r>
                        <a:rPr lang="ru-RU" sz="1600" u="none" strike="noStrike" baseline="0" dirty="0">
                          <a:effectLst/>
                        </a:rPr>
                        <a:t> записей)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2 278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2 312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0" marR="9370" marT="952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189761"/>
              </p:ext>
            </p:extLst>
          </p:nvPr>
        </p:nvGraphicFramePr>
        <p:xfrm>
          <a:off x="107504" y="4149080"/>
          <a:ext cx="8928991" cy="1198356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44644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61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 Показатели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План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Факт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Исполнение, 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Организация ритуальных услуг и содержание мест захоронения, (кв. м.)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1 068 348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1 068 348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212977"/>
            <a:ext cx="8784976" cy="50405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911EE1">
                  <a:lumMod val="75000"/>
                </a:srgbClr>
              </a:buClr>
              <a:buFont typeface="Georgia" pitchFamily="18" charset="0"/>
              <a:buNone/>
            </a:pPr>
            <a:r>
              <a:rPr lang="ru-RU" altLang="ru-RU" sz="2400" dirty="0">
                <a:solidFill>
                  <a:srgbClr val="1C2D38"/>
                </a:solidFill>
                <a:effectLst/>
                <a:latin typeface="+mn-lt"/>
                <a:cs typeface="Times New Roman" panose="02020603050405020304" pitchFamily="18" charset="0"/>
              </a:rPr>
              <a:t>Управление по развитию инфраструктуры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7504" y="908720"/>
            <a:ext cx="8784976" cy="61198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911EE1">
                  <a:lumMod val="75000"/>
                </a:srgbClr>
              </a:buClr>
              <a:buFont typeface="Georgia" pitchFamily="18" charset="0"/>
              <a:buNone/>
            </a:pPr>
            <a:r>
              <a:rPr lang="ru-RU" altLang="ru-RU" sz="2400" dirty="0">
                <a:solidFill>
                  <a:srgbClr val="1C2D38"/>
                </a:solidFill>
                <a:effectLst/>
                <a:latin typeface="+mn-lt"/>
                <a:cs typeface="Times New Roman" panose="02020603050405020304" pitchFamily="18" charset="0"/>
              </a:rPr>
              <a:t>Администрация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 txBox="1">
            <a:spLocks/>
          </p:cNvSpPr>
          <p:nvPr/>
        </p:nvSpPr>
        <p:spPr>
          <a:xfrm>
            <a:off x="3059832" y="6453212"/>
            <a:ext cx="5616624" cy="404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  <a:defRPr/>
            </a:pPr>
            <a:r>
              <a:rPr lang="ru-RU" dirty="0"/>
              <a:t>Исполнение бюджета Пермского муниципального округа за 2024  год</a:t>
            </a:r>
          </a:p>
        </p:txBody>
      </p:sp>
    </p:spTree>
    <p:extLst>
      <p:ext uri="{BB962C8B-B14F-4D97-AF65-F5344CB8AC3E}">
        <p14:creationId xmlns:p14="http://schemas.microsoft.com/office/powerpoint/2010/main" val="614984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DE2C20FC-02A1-C163-7DDD-DB6F4D4C1B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6785E8F-5CBE-93B6-BB40-468080360C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kern="0" dirty="0">
                <a:latin typeface="PermianSlabSerifTypeface" pitchFamily="50" charset="0"/>
              </a:rPr>
              <a:t>Бюджетные инвестиции на строительство (реконструкцию), приобретение объектов общественной инфраструктуры</a:t>
            </a:r>
            <a:endParaRPr lang="ru-RU" sz="2000" dirty="0">
              <a:latin typeface="PermianSlabSerifTypeface" pitchFamily="50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8A2D354F-F018-993D-877E-CBC0EC4F75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43808" y="6453336"/>
            <a:ext cx="5839275" cy="4046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Исполнение бюджета Пермского муниципального округа за 2024 год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D64F6412-2022-52B1-0595-5B7958B3FC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391113"/>
              </p:ext>
            </p:extLst>
          </p:nvPr>
        </p:nvGraphicFramePr>
        <p:xfrm>
          <a:off x="359532" y="1052736"/>
          <a:ext cx="8424936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5E10E316-6FA3-8D48-30F2-5208D2234015}"/>
              </a:ext>
            </a:extLst>
          </p:cNvPr>
          <p:cNvCxnSpPr>
            <a:cxnSpLocks/>
          </p:cNvCxnSpPr>
          <p:nvPr/>
        </p:nvCxnSpPr>
        <p:spPr>
          <a:xfrm>
            <a:off x="6372200" y="2564904"/>
            <a:ext cx="1584176" cy="1440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83359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5E9F4F0-6AC1-4F89-0EDA-CF42383CBB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8B3B349-1EBB-61F1-01EB-ADFD29A8EA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0" lang="ru-RU" altLang="ru-RU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mianSlabSerifTypeface" pitchFamily="50" charset="0"/>
                <a:ea typeface="+mj-ea"/>
                <a:cs typeface="+mj-cs"/>
              </a:rPr>
              <a:t>Бюджетные инвестиции на строительство (реконструкцию) и приобретение объектов общественной инфраструктуры </a:t>
            </a:r>
            <a:r>
              <a:rPr kumimoji="0" lang="ru-RU" altLang="ru-RU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ermianSlabSerifTypeface" pitchFamily="50" charset="0"/>
                <a:ea typeface="+mj-ea"/>
                <a:cs typeface="+mj-cs"/>
              </a:rPr>
              <a:t> Пермского </a:t>
            </a:r>
            <a:r>
              <a:rPr kumimoji="0" lang="ru-RU" altLang="ru-RU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mianSlabSerifTypeface" pitchFamily="50" charset="0"/>
                <a:ea typeface="+mj-ea"/>
                <a:cs typeface="+mj-cs"/>
              </a:rPr>
              <a:t>муниципального округа в разрезе источников</a:t>
            </a:r>
            <a:endParaRPr lang="ru-RU" sz="2000" dirty="0">
              <a:latin typeface="PermianSlabSerifTypeface" pitchFamily="50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BF9B3D0C-0DFE-DA60-6570-D156276835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43808" y="6427794"/>
            <a:ext cx="5858747" cy="404788"/>
          </a:xfrm>
        </p:spPr>
        <p:txBody>
          <a:bodyPr/>
          <a:lstStyle/>
          <a:p>
            <a:pPr algn="l"/>
            <a:r>
              <a:rPr lang="ru-RU" dirty="0"/>
              <a:t>Исполнение бюджета Пермского муниципального округа за 2024 год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569A570D-ADF7-BED6-74BE-7C17A6B890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878729"/>
              </p:ext>
            </p:extLst>
          </p:nvPr>
        </p:nvGraphicFramePr>
        <p:xfrm>
          <a:off x="414576" y="1268760"/>
          <a:ext cx="847790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91B079D2-977A-D213-60B3-B1B70C61A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232182"/>
              </p:ext>
            </p:extLst>
          </p:nvPr>
        </p:nvGraphicFramePr>
        <p:xfrm>
          <a:off x="395288" y="4508500"/>
          <a:ext cx="8425183" cy="1774366"/>
        </p:xfrm>
        <a:graphic>
          <a:graphicData uri="http://schemas.openxmlformats.org/drawingml/2006/table">
            <a:tbl>
              <a:tblPr/>
              <a:tblGrid>
                <a:gridCol w="16653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09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95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82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95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25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394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948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1664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swald" pitchFamily="2" charset="-52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Всего,</a:t>
                      </a:r>
                      <a:r>
                        <a:rPr lang="en-US" sz="1400" b="0" u="none" strike="noStrike" baseline="0" dirty="0"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swald" pitchFamily="2" charset="-52"/>
                        <a:cs typeface="Times New Roman" pitchFamily="18" charset="0"/>
                      </a:endParaRPr>
                    </a:p>
                  </a:txBody>
                  <a:tcPr marL="9525" marR="9525" marT="9520" marB="0" anchor="ctr" anchorCtr="1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в том числе по уровням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 бюджетов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swald" pitchFamily="2" charset="-52"/>
                        <a:cs typeface="Times New Roman" pitchFamily="18" charset="0"/>
                      </a:endParaRPr>
                    </a:p>
                  </a:txBody>
                  <a:tcPr marL="9525" marR="9525" marT="9520" marB="0" anchor="ctr" anchorCtr="1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ap="flat" cmpd="sng" algn="ctr">
                      <a:solidFill>
                        <a:srgbClr val="21274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федеральный</a:t>
                      </a:r>
                    </a:p>
                  </a:txBody>
                  <a:tcPr marL="9525" marR="9525" marT="9520" marB="0" anchor="ctr" anchorCtr="1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ap="flat" cmpd="sng" algn="ctr">
                      <a:solidFill>
                        <a:srgbClr val="21274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краевой</a:t>
                      </a:r>
                    </a:p>
                  </a:txBody>
                  <a:tcPr marL="9525" marR="9525" marT="9520" marB="0" anchor="ctr" anchorCtr="1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ap="flat" cmpd="sng" algn="ctr">
                      <a:solidFill>
                        <a:srgbClr val="21274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местный</a:t>
                      </a:r>
                    </a:p>
                  </a:txBody>
                  <a:tcPr marL="9525" marR="9525" marT="9520" marB="0" anchor="ctr" anchorCtr="1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ap="flat" cmpd="sng" algn="ctr">
                      <a:solidFill>
                        <a:srgbClr val="21274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3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2023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swald" pitchFamily="2" charset="-52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359 388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152 061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42,3%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140 482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39,1%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Oswald" pitchFamily="2" charset="-52"/>
                          <a:cs typeface="Times New Roman" pitchFamily="18" charset="0"/>
                        </a:rPr>
                        <a:t>66 845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Oswald" pitchFamily="2" charset="-52"/>
                          <a:cs typeface="Times New Roman" pitchFamily="18" charset="0"/>
                        </a:rPr>
                        <a:t>18,6%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3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2024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swald" pitchFamily="2" charset="-52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454 433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292 093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64,3%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Oswald" pitchFamily="2" charset="-52"/>
                          <a:cs typeface="Times New Roman" pitchFamily="18" charset="0"/>
                        </a:rPr>
                        <a:t>162 340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Oswald" pitchFamily="2" charset="-52"/>
                          <a:cs typeface="Times New Roman" pitchFamily="18" charset="0"/>
                        </a:rPr>
                        <a:t>35,7%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3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Отклонение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pitchFamily="2" charset="-52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Oswald" pitchFamily="2" charset="-52"/>
                          <a:cs typeface="Times New Roman" pitchFamily="18" charset="0"/>
                        </a:rPr>
                        <a:t>+95 045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Oswald" pitchFamily="2" charset="-52"/>
                          <a:cs typeface="Times New Roman" pitchFamily="18" charset="0"/>
                        </a:rPr>
                        <a:t>-152 061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Oswald" pitchFamily="2" charset="-52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Oswald" pitchFamily="2" charset="-52"/>
                          <a:cs typeface="Times New Roman" pitchFamily="18" charset="0"/>
                        </a:rPr>
                        <a:t>+151 611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Oswald" pitchFamily="2" charset="-52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Oswald" pitchFamily="2" charset="-52"/>
                          <a:cs typeface="Times New Roman" pitchFamily="18" charset="0"/>
                        </a:rPr>
                        <a:t>+95 495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Oswald" pitchFamily="2" charset="-52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777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D55AAF4-94D4-4221-B7AD-A314FC19FC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9CFCEE8-79B0-B004-4CF5-D46E566ED0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PermianSlabSerifTypeface" pitchFamily="50" charset="0"/>
              </a:rPr>
              <a:t>Расходы на реализацию инвестиционных проектов за 2024 год, тыс.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16B5431-0B4F-E4D0-930C-5554A12E48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15817" y="6479459"/>
            <a:ext cx="5767266" cy="378541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Исполнение бюджета Пермского муниципального округа за 2024 год</a:t>
            </a:r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F9EE938B-B93C-64AD-0057-8350D761BA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195315"/>
              </p:ext>
            </p:extLst>
          </p:nvPr>
        </p:nvGraphicFramePr>
        <p:xfrm>
          <a:off x="179512" y="987772"/>
          <a:ext cx="8805843" cy="522331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4598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7209">
                  <a:extLst>
                    <a:ext uri="{9D8B030D-6E8A-4147-A177-3AD203B41FA5}">
                      <a16:colId xmlns="" xmlns:a16="http://schemas.microsoft.com/office/drawing/2014/main" val="1298263654"/>
                    </a:ext>
                  </a:extLst>
                </a:gridCol>
                <a:gridCol w="7149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38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69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объектов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Отклоне-ние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41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образования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303 184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218 587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84 597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69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здания детского сада на 350 мест в д. Большая 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Мось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Пермского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32 806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32 806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343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здания детского сада на 160 мест в c. 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Башкултаево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Пермского района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240 306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199 800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40 506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68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здания детского сада на 240 мест в д. Петровка Пермского района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343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здания детского сада на 350 мест в д. Кондратово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11 922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11 285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343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школы в пос. Горный Пермского муниципального района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7928301"/>
                  </a:ext>
                </a:extLst>
              </a:tr>
              <a:tr h="2873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"Строительство спортивного зала 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Бабкинской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средней школы"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9937163"/>
                  </a:ext>
                </a:extLst>
              </a:tr>
              <a:tr h="2848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детской школы искусств в с. Лобаново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5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спорта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11 483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9 548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ПИР "Реконструкция здания школы в п. Ферма Пермского района для размещения 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межпоселенческого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ФОК"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53850451"/>
                  </a:ext>
                </a:extLst>
              </a:tr>
              <a:tr h="3105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Физкультурно-оздоровительный комплекс в с.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Култаево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9378559"/>
                  </a:ext>
                </a:extLst>
              </a:tr>
              <a:tr h="3316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Физкультурно-оздоровительный комплекс с. Усть-Качка Пермского района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53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культуры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145 140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18 535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126 605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289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культурно-досугового учреждения на 200 мест по адресу: Россия, Пермский край, Пермский муниципальный округ, с. Усть-Качка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145 140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18 535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126 605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422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04E2A90-67F6-28A7-A9C9-D7047638D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AA0F5219-8AC0-A3A0-D7BA-0B724EA141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15816" y="6453212"/>
            <a:ext cx="5767266" cy="404788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Исполнение бюджета Пермского муниципального округа за 2024 год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D3150671-AB65-E0A0-2FD6-6A163EE310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78056"/>
              </p:ext>
            </p:extLst>
          </p:nvPr>
        </p:nvGraphicFramePr>
        <p:xfrm>
          <a:off x="179512" y="836713"/>
          <a:ext cx="8784975" cy="541051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4090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7215">
                  <a:extLst>
                    <a:ext uri="{9D8B030D-6E8A-4147-A177-3AD203B41FA5}">
                      <a16:colId xmlns="" xmlns:a16="http://schemas.microsoft.com/office/drawing/2014/main" val="1435897019"/>
                    </a:ext>
                  </a:extLst>
                </a:gridCol>
                <a:gridCol w="797215">
                  <a:extLst>
                    <a:ext uri="{9D8B030D-6E8A-4147-A177-3AD203B41FA5}">
                      <a16:colId xmlns="" xmlns:a16="http://schemas.microsoft.com/office/drawing/2014/main" val="3414630518"/>
                    </a:ext>
                  </a:extLst>
                </a:gridCol>
                <a:gridCol w="781507">
                  <a:extLst>
                    <a:ext uri="{9D8B030D-6E8A-4147-A177-3AD203B41FA5}">
                      <a16:colId xmlns="" xmlns:a16="http://schemas.microsoft.com/office/drawing/2014/main" val="2487334448"/>
                    </a:ext>
                  </a:extLst>
                </a:gridCol>
              </a:tblGrid>
              <a:tr h="4060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объектов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4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объекты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229 740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215 376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14 364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89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автомобильной дороги "Пермь - Екатеринбург"-Фролы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73663803"/>
                  </a:ext>
                </a:extLst>
              </a:tr>
              <a:tr h="3089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 очистных сооружений в п. Юго-Камский Пермского муниципального округа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133 890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126 722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7 168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08208716"/>
                  </a:ext>
                </a:extLst>
              </a:tr>
              <a:tr h="3238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Выкуп земельных участков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59276270"/>
                  </a:ext>
                </a:extLst>
              </a:tr>
              <a:tr h="448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водозабора и реконструкция системы водоочистки п. Сылва Пермского муниципального района Пермского края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5 473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5 473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15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мероприятий по обеспечению устойчивого сокращения непригодного для проживания жилого фонда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79 951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73 467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6 484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11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концедента, выплата капитального гранта по концессионным соглашениям в отношении объектов систем теплоснабжения, водоснабжения и водоотведения на территориях муниципальных образований Пермского края, предназначенной для обеспечения части расходов по созданию и (или) реконструкции объекта концессионного соглашения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11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системы водоснабжения поселка Юго-Камский Юго-Камского сельского поселения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78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водопровода от д. 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Федотово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водонапорной башни в д. Петровка </a:t>
                      </a:r>
                    </a:p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Пермского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695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689 547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454 433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235 114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F9CFCEE8-79B0-B004-4CF5-D46E566ED0B7}"/>
              </a:ext>
            </a:extLst>
          </p:cNvPr>
          <p:cNvSpPr txBox="1">
            <a:spLocks/>
          </p:cNvSpPr>
          <p:nvPr/>
        </p:nvSpPr>
        <p:spPr>
          <a:xfrm>
            <a:off x="179512" y="6660"/>
            <a:ext cx="8784976" cy="830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ru-RU" sz="2200" kern="0" dirty="0">
                <a:latin typeface="PermianSlabSerifTypeface" pitchFamily="50" charset="0"/>
              </a:rPr>
              <a:t>Расходы на реализацию инвестиционных проектов за 2024 год,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24621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807327F3-9C4B-BB4A-40B8-F8F980D2A1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8753899-A2A1-CC19-E632-58C18498EA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04" y="0"/>
            <a:ext cx="8640960" cy="93246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altLang="ru-RU" sz="8000" dirty="0" smtClean="0">
                <a:latin typeface="PermianSlabSerifTypeface" pitchFamily="50" charset="0"/>
                <a:cs typeface="Times New Roman" panose="02020603050405020304" pitchFamily="18" charset="0"/>
              </a:rPr>
              <a:t>Показатели </a:t>
            </a:r>
            <a:r>
              <a:rPr lang="ru-RU" altLang="ru-RU" sz="8000" dirty="0">
                <a:latin typeface="PermianSlabSerifTypeface" pitchFamily="50" charset="0"/>
                <a:cs typeface="Times New Roman" panose="02020603050405020304" pitchFamily="18" charset="0"/>
              </a:rPr>
              <a:t>доходов и расходов бюджетов муниципальных образований Пермского края на душу населения 2023-2024 годы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77A6587-F7AC-7961-F47C-65957AB2F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Исполнение бюджета Пермского муниципального округа за 2024  год</a:t>
            </a:r>
          </a:p>
          <a:p>
            <a:endParaRPr lang="ru-RU" dirty="0"/>
          </a:p>
        </p:txBody>
      </p:sp>
      <p:graphicFrame>
        <p:nvGraphicFramePr>
          <p:cNvPr id="11" name="Объект 4">
            <a:extLst>
              <a:ext uri="{FF2B5EF4-FFF2-40B4-BE49-F238E27FC236}">
                <a16:creationId xmlns="" xmlns:a16="http://schemas.microsoft.com/office/drawing/2014/main" id="{9C169878-39F6-F265-E69E-DAAF0FE77AB5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29615718"/>
              </p:ext>
            </p:extLst>
          </p:nvPr>
        </p:nvGraphicFramePr>
        <p:xfrm>
          <a:off x="107504" y="1196752"/>
          <a:ext cx="8856287" cy="42992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776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978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50230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Oswald" pitchFamily="2" charset="-52"/>
                        </a:rPr>
                        <a:t>Наименование муниципальных образований Пермского края</a:t>
                      </a:r>
                      <a:endParaRPr lang="ru-RU" sz="1600" dirty="0"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Oswald" pitchFamily="2" charset="-52"/>
                        </a:rPr>
                        <a:t> 2023 год</a:t>
                      </a:r>
                      <a:endParaRPr lang="ru-RU" sz="1600" dirty="0"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Oswald" pitchFamily="2" charset="-52"/>
                        </a:rPr>
                        <a:t> 2024 год</a:t>
                      </a:r>
                      <a:endParaRPr lang="ru-RU" sz="1600" dirty="0"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swald" pitchFamily="2" charset="-52"/>
                        </a:rPr>
                        <a:t>Числен-</a:t>
                      </a:r>
                      <a:r>
                        <a:rPr kumimoji="0" lang="ru-RU" sz="16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swald" pitchFamily="2" charset="-52"/>
                        </a:rPr>
                        <a:t>ность</a:t>
                      </a:r>
                      <a:r>
                        <a:rPr kumimoji="0" lang="ru-RU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swald" pitchFamily="2" charset="-52"/>
                        </a:rPr>
                        <a:t> населения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swald" pitchFamily="2" charset="-52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Oswald" pitchFamily="2" charset="-52"/>
                        </a:rPr>
                        <a:t>в расчете</a:t>
                      </a:r>
                      <a:r>
                        <a:rPr lang="ru-RU" sz="1600" b="1" baseline="0" dirty="0">
                          <a:latin typeface="Oswald" pitchFamily="2" charset="-52"/>
                        </a:rPr>
                        <a:t> на 1 жителя, </a:t>
                      </a:r>
                      <a:r>
                        <a:rPr lang="ru-RU" sz="1600" b="1" baseline="0" dirty="0" err="1">
                          <a:latin typeface="Oswald" pitchFamily="2" charset="-52"/>
                        </a:rPr>
                        <a:t>тыс.руб</a:t>
                      </a:r>
                      <a:r>
                        <a:rPr lang="ru-RU" sz="1600" b="1" baseline="0" dirty="0">
                          <a:latin typeface="Oswald" pitchFamily="2" charset="-52"/>
                        </a:rPr>
                        <a:t>.</a:t>
                      </a:r>
                      <a:endParaRPr lang="ru-RU" sz="1600" b="1" dirty="0"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swald" pitchFamily="2" charset="-52"/>
                        </a:rPr>
                        <a:t>Числен-</a:t>
                      </a:r>
                      <a:r>
                        <a:rPr kumimoji="0" lang="ru-RU" sz="16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swald" pitchFamily="2" charset="-52"/>
                        </a:rPr>
                        <a:t>ность</a:t>
                      </a:r>
                      <a:r>
                        <a:rPr kumimoji="0" lang="ru-RU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swald" pitchFamily="2" charset="-52"/>
                        </a:rPr>
                        <a:t> населения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swald" pitchFamily="2" charset="-52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Oswald" pitchFamily="2" charset="-52"/>
                        </a:rPr>
                        <a:t>в расчете</a:t>
                      </a:r>
                      <a:r>
                        <a:rPr lang="ru-RU" sz="1600" b="1" baseline="0" dirty="0">
                          <a:latin typeface="Oswald" pitchFamily="2" charset="-52"/>
                        </a:rPr>
                        <a:t> на 1 жителя, </a:t>
                      </a:r>
                      <a:r>
                        <a:rPr lang="ru-RU" sz="1600" b="1" baseline="0" dirty="0" err="1">
                          <a:latin typeface="Oswald" pitchFamily="2" charset="-52"/>
                        </a:rPr>
                        <a:t>тыс.руб</a:t>
                      </a:r>
                      <a:r>
                        <a:rPr lang="ru-RU" sz="1600" b="1" baseline="0" dirty="0">
                          <a:latin typeface="Oswald" pitchFamily="2" charset="-52"/>
                        </a:rPr>
                        <a:t>.</a:t>
                      </a:r>
                      <a:endParaRPr lang="ru-RU" sz="1600" b="1" dirty="0"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6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latin typeface="Oswald" pitchFamily="2" charset="-52"/>
                        </a:rPr>
                        <a:t>соб.доходы</a:t>
                      </a:r>
                      <a:endParaRPr lang="ru-RU" sz="1600" b="1" dirty="0"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Oswald" pitchFamily="2" charset="-52"/>
                        </a:rPr>
                        <a:t>расходы</a:t>
                      </a:r>
                      <a:endParaRPr lang="ru-RU" sz="1600" dirty="0">
                        <a:latin typeface="Oswald" pitchFamily="2" charset="-5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Oswald" pitchFamily="2" charset="-52"/>
                        </a:rPr>
                        <a:t>соб.доходы</a:t>
                      </a:r>
                      <a:endParaRPr lang="ru-RU" sz="1600" b="1" dirty="0"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Oswald" pitchFamily="2" charset="-52"/>
                        </a:rPr>
                        <a:t>расходы</a:t>
                      </a:r>
                      <a:endParaRPr lang="ru-RU" sz="1600" b="1" dirty="0"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25551112"/>
                  </a:ext>
                </a:extLst>
              </a:tr>
              <a:tr h="4108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itchFamily="2" charset="-52"/>
                        </a:rPr>
                        <a:t>Пермский ГО</a:t>
                      </a:r>
                      <a:endParaRPr lang="ru-RU" sz="1600" b="1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Oswald" pitchFamily="2" charset="-52"/>
                        </a:rPr>
                        <a:t>1 026 912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Oswald" pitchFamily="2" charset="-52"/>
                        </a:rPr>
                        <a:t>27,0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Oswald" pitchFamily="2" charset="-52"/>
                        </a:rPr>
                        <a:t>55,4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1 027 521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32,6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55,2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Oswald" pitchFamily="2" charset="-52"/>
                        </a:rPr>
                        <a:t>г. Березники 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Oswald" pitchFamily="2" charset="-52"/>
                        </a:rPr>
                        <a:t>147 365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Oswald" pitchFamily="2" charset="-52"/>
                        </a:rPr>
                        <a:t>21,4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Oswald" pitchFamily="2" charset="-52"/>
                        </a:rPr>
                        <a:t>48,0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145 976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26,4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52,5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Oswald" pitchFamily="2" charset="-52"/>
                        </a:rPr>
                        <a:t>Пермский МО</a:t>
                      </a:r>
                      <a:endParaRPr lang="ru-RU" sz="1600" b="1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Oswald" pitchFamily="2" charset="-52"/>
                        </a:rPr>
                        <a:t>128 718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Oswald" pitchFamily="2" charset="-52"/>
                        </a:rPr>
                        <a:t>21,6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Oswald" pitchFamily="2" charset="-52"/>
                        </a:rPr>
                        <a:t>47,7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129 127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27,5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60,6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itchFamily="2" charset="-52"/>
                        </a:rPr>
                        <a:t>Кунгурский МО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" pitchFamily="2" charset="-52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103 245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10,8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55,1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102 461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11,6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50,9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itchFamily="2" charset="-52"/>
                        </a:rPr>
                        <a:t>Соликамский ГО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" pitchFamily="2" charset="-52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Oswald" pitchFamily="2" charset="-52"/>
                        </a:rPr>
                        <a:t>99 951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Oswald" pitchFamily="2" charset="-52"/>
                        </a:rPr>
                        <a:t>16,4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Oswald" pitchFamily="2" charset="-52"/>
                        </a:rPr>
                        <a:t>45,6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99 400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19,9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56,7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swald" pitchFamily="2" charset="-52"/>
                        </a:rPr>
                        <a:t>Чайковский ГО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swald" pitchFamily="2" charset="-52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Oswald" pitchFamily="2" charset="-52"/>
                        </a:rPr>
                        <a:t>93 785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Oswald" pitchFamily="2" charset="-52"/>
                        </a:rPr>
                        <a:t>15,3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Oswald" pitchFamily="2" charset="-52"/>
                        </a:rPr>
                        <a:t>46,0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92 974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19,2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Oswald" pitchFamily="2" charset="-52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49,6</a:t>
                      </a:r>
                      <a:endParaRPr lang="ru-RU" sz="1600" b="0" dirty="0">
                        <a:latin typeface="Oswald" pitchFamily="2" charset="-52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76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Участие Пермского муниципального округа в региональных проектах в 2024  году</a:t>
            </a:r>
            <a:r>
              <a:rPr lang="en-US" altLang="ru-RU" sz="2200" dirty="0">
                <a:cs typeface="Times New Roman" panose="02020603050405020304" pitchFamily="18" charset="0"/>
              </a:rPr>
              <a:t>, </a:t>
            </a:r>
            <a:r>
              <a:rPr lang="ru-RU" altLang="ru-RU" sz="2200" dirty="0">
                <a:cs typeface="Times New Roman" panose="02020603050405020304" pitchFamily="18" charset="0"/>
              </a:rPr>
              <a:t>млн руб.</a:t>
            </a:r>
            <a:endParaRPr lang="ru-RU" sz="2200" kern="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970084"/>
            <a:ext cx="8735297" cy="3988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846" kern="0" dirty="0">
              <a:solidFill>
                <a:srgbClr val="41647D">
                  <a:lumMod val="75000"/>
                </a:srgbClr>
              </a:solidFill>
              <a:latin typeface="PermianSlabSerifTypeface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379919"/>
              </p:ext>
            </p:extLst>
          </p:nvPr>
        </p:nvGraphicFramePr>
        <p:xfrm>
          <a:off x="222549" y="970084"/>
          <a:ext cx="8736403" cy="52491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10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70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5596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Наименование регионального проекта</a:t>
                      </a:r>
                      <a:endParaRPr lang="ru-RU" sz="1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ВСЕГО</a:t>
                      </a:r>
                      <a:endParaRPr lang="ru-RU" sz="1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Краевой + Фед. бюджеты</a:t>
                      </a:r>
                      <a:endParaRPr lang="ru-RU" sz="1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j-lt"/>
                        </a:rPr>
                        <a:t>Местный бюджет</a:t>
                      </a:r>
                      <a:endParaRPr lang="ru-RU" sz="14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307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Комфортный край, </a:t>
                      </a:r>
                      <a:r>
                        <a:rPr lang="ru-RU" sz="1500" baseline="0" dirty="0">
                          <a:solidFill>
                            <a:schemeClr val="tx1"/>
                          </a:solidFill>
                          <a:latin typeface="+mj-lt"/>
                        </a:rPr>
                        <a:t>в том числе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L="84406" marR="84406" marT="42203" marB="42203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84406" marR="84406" marT="42203" marB="42203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84406" marR="84406" marT="42203" marB="42203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5897">
                <a:tc>
                  <a:txBody>
                    <a:bodyPr/>
                    <a:lstStyle/>
                    <a:p>
                      <a:pPr algn="l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   Школьный двор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897">
                <a:tc>
                  <a:txBody>
                    <a:bodyPr/>
                    <a:lstStyle/>
                    <a:p>
                      <a:pPr algn="l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   Новый клуб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5897">
                <a:tc>
                  <a:txBody>
                    <a:bodyPr/>
                    <a:lstStyle/>
                    <a:p>
                      <a:pPr algn="l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   Культурная реновация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5897">
                <a:tc>
                  <a:txBody>
                    <a:bodyPr/>
                    <a:lstStyle/>
                    <a:p>
                      <a:pPr algn="l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   Качественное водоснабжение</a:t>
                      </a:r>
                      <a:endParaRPr lang="ru-RU" sz="150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5897">
                <a:tc>
                  <a:txBody>
                    <a:bodyPr/>
                    <a:lstStyle/>
                    <a:p>
                      <a:pPr algn="l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   Школьная остановка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5897">
                <a:tc>
                  <a:txBody>
                    <a:bodyPr/>
                    <a:lstStyle/>
                    <a:p>
                      <a:pPr algn="l"/>
                      <a:r>
                        <a:rPr lang="ru-RU" sz="1500" i="1" dirty="0">
                          <a:solidFill>
                            <a:schemeClr val="tx1"/>
                          </a:solidFill>
                          <a:latin typeface="+mj-lt"/>
                        </a:rPr>
                        <a:t>   Наша улица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2307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Развитие преобразованных  территорий 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84406" marR="84406" marT="42203" marB="42203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21,5</a:t>
                      </a:r>
                    </a:p>
                  </a:txBody>
                  <a:tcPr marL="84406" marR="84406" marT="42203" marB="42203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21,5</a:t>
                      </a:r>
                    </a:p>
                  </a:txBody>
                  <a:tcPr marL="84406" marR="84406" marT="42203" marB="42203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20706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Модернизация систем коммунальной инфраструктуры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L="84406" marR="84406" marT="42203" marB="42203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84406" marR="84406" marT="42203" marB="42203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84406" marR="84406" marT="42203" marB="42203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7830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tx1"/>
                          </a:solidFill>
                          <a:latin typeface="+mj-lt"/>
                        </a:rPr>
                        <a:t>Модернизации школьных систем образования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84406" marR="84406" marT="42203" marB="42203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84406" marR="84406" marT="42203" marB="42203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4406" marR="84406" marT="42203" marB="42203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92307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443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340,5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102,5</a:t>
                      </a: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92307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Доля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77%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23%</a:t>
                      </a: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43808" y="6438293"/>
            <a:ext cx="5400600" cy="40478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Исполнение бюджета Пермского муниципального округа за 2024</a:t>
            </a:r>
            <a:r>
              <a:rPr lang="ru-RU" baseline="0" dirty="0"/>
              <a:t> </a:t>
            </a:r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043741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49213"/>
            <a:ext cx="8773898" cy="7159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Участие Пермского муниципального округа в приоритетных проектах Пермского края в 2024 году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828131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918528"/>
            <a:ext cx="1944216" cy="75780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r>
              <a:rPr lang="ru" sz="1600" b="1" dirty="0">
                <a:solidFill>
                  <a:srgbClr val="222A35"/>
                </a:solidFill>
              </a:rPr>
              <a:t>Финансирование </a:t>
            </a:r>
            <a:r>
              <a:rPr lang="ru" sz="1600" b="1" u="sng" dirty="0">
                <a:solidFill>
                  <a:srgbClr val="C00000"/>
                </a:solidFill>
              </a:rPr>
              <a:t>46 </a:t>
            </a:r>
            <a:r>
              <a:rPr lang="ru" sz="1600" b="1" dirty="0">
                <a:solidFill>
                  <a:srgbClr val="EA5145"/>
                </a:solidFill>
              </a:rPr>
              <a:t> </a:t>
            </a:r>
            <a:r>
              <a:rPr lang="ru" sz="1600" b="1" dirty="0">
                <a:solidFill>
                  <a:srgbClr val="222A35"/>
                </a:solidFill>
              </a:rPr>
              <a:t>млн руб</a:t>
            </a:r>
            <a:r>
              <a:rPr lang="ru" sz="1600" dirty="0">
                <a:solidFill>
                  <a:srgbClr val="222A35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D44FF3A-7F1F-4FED-B1DF-F085C2F5F3B3}"/>
              </a:ext>
            </a:extLst>
          </p:cNvPr>
          <p:cNvSpPr txBox="1"/>
          <p:nvPr/>
        </p:nvSpPr>
        <p:spPr>
          <a:xfrm>
            <a:off x="190386" y="2420888"/>
            <a:ext cx="84644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1) Благоустройство территории «МАОУ «</a:t>
            </a:r>
            <a:r>
              <a:rPr lang="ru-RU" i="1" dirty="0" err="1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Култаевская</a:t>
            </a: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средняя школа» по адресу: Пермский муниципальный округ, с. </a:t>
            </a:r>
            <a:r>
              <a:rPr lang="ru-RU" i="1" dirty="0" err="1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Башкултаево</a:t>
            </a: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ул. </a:t>
            </a:r>
            <a:r>
              <a:rPr lang="ru-RU" i="1" dirty="0" err="1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Мавлютова</a:t>
            </a: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д.30</a:t>
            </a:r>
          </a:p>
          <a:p>
            <a:endParaRPr lang="ru-RU" i="1" dirty="0">
              <a:solidFill>
                <a:srgbClr val="1C2D38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2) Благоустройство территории МАОУ «</a:t>
            </a:r>
            <a:r>
              <a:rPr lang="ru-RU" i="1" dirty="0" err="1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Сылвенская</a:t>
            </a: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средняя школа имени В. Каменского» по адресу: Пермский муниципальный округ, д. Малая, ул. Школьная, д.2а</a:t>
            </a:r>
          </a:p>
          <a:p>
            <a:endParaRPr lang="ru-RU" i="1" dirty="0">
              <a:solidFill>
                <a:srgbClr val="1C2D38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3) Благоустройство территории «МАОУ «</a:t>
            </a:r>
            <a:r>
              <a:rPr lang="ru-RU" i="1" dirty="0" err="1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Нижнемуллинская</a:t>
            </a: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средняя школа» по адресу: Пермский муниципальный округ, д. Петровка, </a:t>
            </a:r>
            <a:r>
              <a:rPr lang="ru-RU" i="1" dirty="0" err="1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ул.Школьная</a:t>
            </a: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д.4</a:t>
            </a:r>
          </a:p>
          <a:p>
            <a:endParaRPr lang="ru-RU" i="1" dirty="0">
              <a:solidFill>
                <a:srgbClr val="1C2D38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4) Благоустройство территории МАОУ «Савинская средняя школа» по адресу: Пермский муниципальный округ, д. </a:t>
            </a:r>
            <a:r>
              <a:rPr lang="ru-RU" i="1" dirty="0" err="1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Ванюки</a:t>
            </a: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ул. Зеленая, д 35а</a:t>
            </a:r>
          </a:p>
        </p:txBody>
      </p:sp>
      <p:pic>
        <p:nvPicPr>
          <p:cNvPr id="1026" name="Picture 2" descr="J:\ИСПОЛНЕНИЕ БЮДЖЕТА 2024\ИСПОЛНЕНИЕ НА 01.01.2025\Брендбук комфортный край\Ком.кра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" y="835978"/>
            <a:ext cx="2970646" cy="92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 txBox="1">
            <a:spLocks/>
          </p:cNvSpPr>
          <p:nvPr/>
        </p:nvSpPr>
        <p:spPr>
          <a:xfrm>
            <a:off x="2915816" y="6438293"/>
            <a:ext cx="5328592" cy="404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  <a:defRPr/>
            </a:pPr>
            <a:r>
              <a:rPr lang="ru-RU" dirty="0"/>
              <a:t>Исполнение бюджета Пермского муниципального округа за 2024 год</a:t>
            </a:r>
          </a:p>
        </p:txBody>
      </p:sp>
      <p:pic>
        <p:nvPicPr>
          <p:cNvPr id="4" name="Picture 2" descr="J:\ИСПОЛНЕНИЕ БЮДЖЕТА 2024\ИСПОЛНЕНИЕ НА 01.01.2025\Брендбук комфортный край\Шк.дв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66" y="835978"/>
            <a:ext cx="3199467" cy="94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014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49213"/>
            <a:ext cx="8773898" cy="7159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Участие Пермского муниципального округа в приоритетных проектах Пермского края в 2024 году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828131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1044155"/>
            <a:ext cx="1948218" cy="54178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r>
              <a:rPr lang="ru" sz="1600" b="1" dirty="0">
                <a:solidFill>
                  <a:srgbClr val="222A35"/>
                </a:solidFill>
              </a:rPr>
              <a:t>Финансирование</a:t>
            </a:r>
          </a:p>
          <a:p>
            <a:pPr>
              <a:lnSpc>
                <a:spcPct val="96000"/>
              </a:lnSpc>
            </a:pPr>
            <a:r>
              <a:rPr lang="ru" sz="1600" b="1" u="sng" dirty="0">
                <a:solidFill>
                  <a:srgbClr val="C00000"/>
                </a:solidFill>
              </a:rPr>
              <a:t>23 </a:t>
            </a:r>
            <a:r>
              <a:rPr lang="ru" sz="1600" b="1" dirty="0">
                <a:solidFill>
                  <a:srgbClr val="EA5145"/>
                </a:solidFill>
              </a:rPr>
              <a:t> </a:t>
            </a:r>
            <a:r>
              <a:rPr lang="ru" sz="1600" b="1" dirty="0">
                <a:solidFill>
                  <a:srgbClr val="222A35"/>
                </a:solidFill>
              </a:rPr>
              <a:t>млн руб.</a:t>
            </a:r>
          </a:p>
        </p:txBody>
      </p:sp>
      <p:pic>
        <p:nvPicPr>
          <p:cNvPr id="1026" name="Picture 2" descr="J:\ИСПОЛНЕНИЕ БЮДЖЕТА 2024\ИСПОЛНЕНИЕ НА 01.01.2025\Брендбук комфортный край\Ком.кра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" y="835167"/>
            <a:ext cx="3373893" cy="9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D44FF3A-7F1F-4FED-B1DF-F085C2F5F3B3}"/>
              </a:ext>
            </a:extLst>
          </p:cNvPr>
          <p:cNvSpPr txBox="1"/>
          <p:nvPr/>
        </p:nvSpPr>
        <p:spPr>
          <a:xfrm>
            <a:off x="293688" y="2276872"/>
            <a:ext cx="84644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Ремонт тротуара по ул. Камская в д. Кондратово</a:t>
            </a:r>
          </a:p>
          <a:p>
            <a:pPr marL="342900" indent="-342900">
              <a:buFontTx/>
              <a:buAutoNum type="arabicParenR"/>
            </a:pP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Ремонт тротуара и сетей уличного освещения по ул. Романа Кашина, ул. </a:t>
            </a:r>
            <a:r>
              <a:rPr lang="ru-RU" i="1" dirty="0" err="1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Нижнемуллинская</a:t>
            </a: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ул. Кирова в </a:t>
            </a:r>
            <a:r>
              <a:rPr lang="ru-RU" i="1" dirty="0" err="1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с.Култаево</a:t>
            </a:r>
            <a:endParaRPr lang="ru-RU" i="1" dirty="0">
              <a:solidFill>
                <a:srgbClr val="1C2D38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Ремонт тротуара и сетей уличного освещения по ул. Культуры в с. Лобаново</a:t>
            </a:r>
          </a:p>
          <a:p>
            <a:pPr marL="342900" indent="-342900">
              <a:buFontTx/>
              <a:buAutoNum type="arabicParenR"/>
            </a:pP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Ремонт тротуара и сетей уличного освещения по ул. Центральная, ул. Мира в д. Мостовая</a:t>
            </a:r>
          </a:p>
          <a:p>
            <a:pPr marL="342900" indent="-342900">
              <a:buFontTx/>
              <a:buAutoNum type="arabicParenR"/>
            </a:pP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Ремонт тротуара и сетей уличного освещения по ул. Советская, ул. Западная в с. Троица</a:t>
            </a:r>
          </a:p>
          <a:p>
            <a:pPr marL="342900" indent="-342900">
              <a:buFontTx/>
              <a:buAutoNum type="arabicParenR"/>
            </a:pP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Устройство контейнерных площадок для накопления твердых коммунальных отходов по направлению «Наша улица» 2024</a:t>
            </a:r>
          </a:p>
          <a:p>
            <a:pPr marL="342900" indent="-342900">
              <a:buFontTx/>
              <a:buAutoNum type="arabicParenR"/>
            </a:pPr>
            <a:endParaRPr lang="ru-RU" i="1" dirty="0">
              <a:solidFill>
                <a:srgbClr val="1C2D38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 txBox="1">
            <a:spLocks/>
          </p:cNvSpPr>
          <p:nvPr/>
        </p:nvSpPr>
        <p:spPr>
          <a:xfrm>
            <a:off x="2699792" y="6438293"/>
            <a:ext cx="5544616" cy="404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  <a:defRPr/>
            </a:pPr>
            <a:r>
              <a:rPr lang="ru-RU" dirty="0"/>
              <a:t>Исполнение бюджета Пермского муниципального округа за 2024 год</a:t>
            </a:r>
          </a:p>
        </p:txBody>
      </p:sp>
      <p:pic>
        <p:nvPicPr>
          <p:cNvPr id="2050" name="Picture 2" descr="J:\ИСПОЛНЕНИЕ БЮДЖЕТА 2024\ИСПОЛНЕНИЕ НА 01.01.2025\Брендбук комфортный край\Наша улиц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35435"/>
            <a:ext cx="2650057" cy="90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529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49213"/>
            <a:ext cx="8773898" cy="7159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Участие Пермского муниципального округа в приоритетных проектах Пермского края в 2024 году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828131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40206" y="985822"/>
            <a:ext cx="1804202" cy="54178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r>
              <a:rPr lang="ru" sz="1600" b="1" dirty="0">
                <a:solidFill>
                  <a:srgbClr val="222A35"/>
                </a:solidFill>
              </a:rPr>
              <a:t>Финансирование</a:t>
            </a:r>
          </a:p>
          <a:p>
            <a:pPr>
              <a:lnSpc>
                <a:spcPct val="96000"/>
              </a:lnSpc>
            </a:pPr>
            <a:r>
              <a:rPr lang="ru" sz="1600" b="1" u="sng" dirty="0">
                <a:solidFill>
                  <a:srgbClr val="C00000"/>
                </a:solidFill>
              </a:rPr>
              <a:t>15 </a:t>
            </a:r>
            <a:r>
              <a:rPr lang="ru" sz="1600" b="1" dirty="0">
                <a:solidFill>
                  <a:srgbClr val="EA5145"/>
                </a:solidFill>
              </a:rPr>
              <a:t> </a:t>
            </a:r>
            <a:r>
              <a:rPr lang="ru" sz="1600" b="1" dirty="0">
                <a:solidFill>
                  <a:srgbClr val="222A35"/>
                </a:solidFill>
              </a:rPr>
              <a:t>млн руб.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D44FF3A-7F1F-4FED-B1DF-F085C2F5F3B3}"/>
              </a:ext>
            </a:extLst>
          </p:cNvPr>
          <p:cNvSpPr txBox="1"/>
          <p:nvPr/>
        </p:nvSpPr>
        <p:spPr>
          <a:xfrm>
            <a:off x="176045" y="2060848"/>
            <a:ext cx="8464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культурно-досугового учреждения на 200 мест по адресу: Россия, Пермский край, Пермский муниципальный округ, с. Усть-Качка</a:t>
            </a:r>
          </a:p>
        </p:txBody>
      </p:sp>
      <p:pic>
        <p:nvPicPr>
          <p:cNvPr id="1026" name="Picture 2" descr="J:\ИСПОЛНЕНИЕ БЮДЖЕТА 2024\ИСПОЛНЕНИЕ НА 01.01.2025\Брендбук комфортный край\Ком.кра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086"/>
            <a:ext cx="3142316" cy="8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 txBox="1">
            <a:spLocks/>
          </p:cNvSpPr>
          <p:nvPr/>
        </p:nvSpPr>
        <p:spPr>
          <a:xfrm>
            <a:off x="2771800" y="6438293"/>
            <a:ext cx="5472608" cy="404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  <a:defRPr/>
            </a:pPr>
            <a:r>
              <a:rPr lang="ru-RU" dirty="0"/>
              <a:t>Исполнение бюджета Пермского муниципального округа за 2024 год</a:t>
            </a:r>
          </a:p>
        </p:txBody>
      </p:sp>
      <p:pic>
        <p:nvPicPr>
          <p:cNvPr id="4" name="Picture 2" descr="J:\ИСПОЛНЕНИЕ БЮДЖЕТА 2024\ИСПОЛНЕНИЕ НА 01.01.2025\Брендбук комфортный край\Новый клуб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2" y="824073"/>
            <a:ext cx="2657103" cy="86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J:\ИСПОЛНЕНИЕ БЮДЖЕТА 2024\ИСПОЛНЕНИЕ НА 01.01.2025\Брендбук комфортный край\Ком.кра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" y="3123827"/>
            <a:ext cx="3142316" cy="8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D44FF3A-7F1F-4FED-B1DF-F085C2F5F3B3}"/>
              </a:ext>
            </a:extLst>
          </p:cNvPr>
          <p:cNvSpPr txBox="1"/>
          <p:nvPr/>
        </p:nvSpPr>
        <p:spPr>
          <a:xfrm>
            <a:off x="227585" y="4221088"/>
            <a:ext cx="84644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Капитальный ремонт здания Муниципального учреждения "</a:t>
            </a:r>
            <a:r>
              <a:rPr lang="ru-RU" i="1" dirty="0" err="1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Фроловский</a:t>
            </a: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СДК" по адресу: Пермский край, Пермский район, с. Фролы, ул. Садовая,14</a:t>
            </a:r>
          </a:p>
          <a:p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2) Ремонт филиала МАУК «КДЦ «Кредо» </a:t>
            </a:r>
            <a:r>
              <a:rPr lang="ru-RU" i="1" dirty="0" err="1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Устиновский</a:t>
            </a: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ДК по адресу: д.  Устиново, ул. Советская, 44</a:t>
            </a:r>
          </a:p>
          <a:p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3) Ремонт филиала МАУК «КДЦ «Квартет» </a:t>
            </a:r>
            <a:r>
              <a:rPr lang="ru-RU" i="1" dirty="0" err="1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Курашимский</a:t>
            </a: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КДЦ по адресу: с. </a:t>
            </a:r>
            <a:r>
              <a:rPr lang="ru-RU" i="1" dirty="0" err="1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Курашим</a:t>
            </a: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ул. </a:t>
            </a:r>
            <a:r>
              <a:rPr lang="ru-RU" i="1" dirty="0" err="1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Чурекова</a:t>
            </a: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40206" y="3305475"/>
            <a:ext cx="1804202" cy="54178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r>
              <a:rPr lang="ru" sz="1600" b="1" dirty="0">
                <a:solidFill>
                  <a:srgbClr val="222A35"/>
                </a:solidFill>
              </a:rPr>
              <a:t>Финансирование</a:t>
            </a:r>
          </a:p>
          <a:p>
            <a:pPr>
              <a:lnSpc>
                <a:spcPct val="96000"/>
              </a:lnSpc>
            </a:pPr>
            <a:r>
              <a:rPr lang="ru" sz="1600" b="1" u="sng" dirty="0">
                <a:solidFill>
                  <a:srgbClr val="C00000"/>
                </a:solidFill>
              </a:rPr>
              <a:t>23 </a:t>
            </a:r>
            <a:r>
              <a:rPr lang="ru" sz="1600" b="1" dirty="0">
                <a:solidFill>
                  <a:srgbClr val="EA5145"/>
                </a:solidFill>
              </a:rPr>
              <a:t> </a:t>
            </a:r>
            <a:r>
              <a:rPr lang="ru" sz="1600" b="1" dirty="0">
                <a:solidFill>
                  <a:srgbClr val="222A35"/>
                </a:solidFill>
              </a:rPr>
              <a:t>млн руб.</a:t>
            </a:r>
          </a:p>
        </p:txBody>
      </p:sp>
      <p:pic>
        <p:nvPicPr>
          <p:cNvPr id="5" name="Picture 3" descr="J:\ИСПОЛНЕНИЕ БЮДЖЕТА 2024\ИСПОЛНЕНИЕ НА 01.01.2025\Брендбук комфортный край\Кул.реновац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798" y="3123827"/>
            <a:ext cx="2502967" cy="8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175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49213"/>
            <a:ext cx="8773898" cy="7159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Участие Пермского муниципального округа в приоритетных проектах Пермского края в 2024 году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828131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995537"/>
            <a:ext cx="1804202" cy="54178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r>
              <a:rPr lang="ru" sz="1600" b="1" dirty="0">
                <a:solidFill>
                  <a:srgbClr val="222A35"/>
                </a:solidFill>
              </a:rPr>
              <a:t>Финансирование</a:t>
            </a:r>
          </a:p>
          <a:p>
            <a:pPr>
              <a:lnSpc>
                <a:spcPct val="96000"/>
              </a:lnSpc>
            </a:pPr>
            <a:r>
              <a:rPr lang="ru" sz="1600" b="1" u="sng" dirty="0">
                <a:solidFill>
                  <a:srgbClr val="C00000"/>
                </a:solidFill>
              </a:rPr>
              <a:t>3 </a:t>
            </a:r>
            <a:r>
              <a:rPr lang="ru" sz="1600" b="1" dirty="0">
                <a:solidFill>
                  <a:srgbClr val="EA5145"/>
                </a:solidFill>
              </a:rPr>
              <a:t> </a:t>
            </a:r>
            <a:r>
              <a:rPr lang="ru" sz="1600" b="1" dirty="0">
                <a:solidFill>
                  <a:srgbClr val="222A35"/>
                </a:solidFill>
              </a:rPr>
              <a:t>млн руб.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D44FF3A-7F1F-4FED-B1DF-F085C2F5F3B3}"/>
              </a:ext>
            </a:extLst>
          </p:cNvPr>
          <p:cNvSpPr txBox="1"/>
          <p:nvPr/>
        </p:nvSpPr>
        <p:spPr>
          <a:xfrm>
            <a:off x="223652" y="2097722"/>
            <a:ext cx="8464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Установка остановочного павильона в </a:t>
            </a:r>
            <a:r>
              <a:rPr lang="ru-RU" i="1" dirty="0" err="1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д.Большой</a:t>
            </a: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Буртым</a:t>
            </a: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д. Луговая, </a:t>
            </a:r>
            <a:r>
              <a:rPr lang="ru-RU" i="1" dirty="0" err="1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д.Ключики</a:t>
            </a: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с.Янычи</a:t>
            </a: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i="1" dirty="0" err="1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д.Большая</a:t>
            </a: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Мось</a:t>
            </a: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д. Березник, д. Кеты</a:t>
            </a:r>
          </a:p>
        </p:txBody>
      </p:sp>
      <p:sp>
        <p:nvSpPr>
          <p:cNvPr id="17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 txBox="1">
            <a:spLocks/>
          </p:cNvSpPr>
          <p:nvPr/>
        </p:nvSpPr>
        <p:spPr>
          <a:xfrm>
            <a:off x="2843808" y="6438293"/>
            <a:ext cx="5400600" cy="404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  <a:defRPr/>
            </a:pPr>
            <a:r>
              <a:rPr lang="ru-RU" dirty="0"/>
              <a:t>Исполнение бюджета Пермского муниципального округа за 2024 год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D44FF3A-7F1F-4FED-B1DF-F085C2F5F3B3}"/>
              </a:ext>
            </a:extLst>
          </p:cNvPr>
          <p:cNvSpPr txBox="1"/>
          <p:nvPr/>
        </p:nvSpPr>
        <p:spPr>
          <a:xfrm>
            <a:off x="321019" y="4509120"/>
            <a:ext cx="84644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Капитальный ремонт водонапорной башни и сетей водоснабжения в п. </a:t>
            </a:r>
            <a:r>
              <a:rPr lang="ru-RU" i="1" dirty="0" err="1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Мулянка</a:t>
            </a:r>
            <a:endParaRPr lang="ru-RU" i="1" dirty="0">
              <a:solidFill>
                <a:srgbClr val="1C2D38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2) Ремонт водонапорной башни и сетей водоснабжения в д. Петровка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15267" y="3139559"/>
            <a:ext cx="1804202" cy="54178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r>
              <a:rPr lang="ru" sz="1600" b="1" dirty="0">
                <a:solidFill>
                  <a:srgbClr val="222A35"/>
                </a:solidFill>
              </a:rPr>
              <a:t>Финансирование</a:t>
            </a:r>
          </a:p>
          <a:p>
            <a:pPr>
              <a:lnSpc>
                <a:spcPct val="96000"/>
              </a:lnSpc>
            </a:pPr>
            <a:r>
              <a:rPr lang="ru" sz="1600" b="1" u="sng" dirty="0">
                <a:solidFill>
                  <a:srgbClr val="C00000"/>
                </a:solidFill>
              </a:rPr>
              <a:t>20 </a:t>
            </a:r>
            <a:r>
              <a:rPr lang="ru" sz="1600" b="1" dirty="0">
                <a:solidFill>
                  <a:srgbClr val="EA5145"/>
                </a:solidFill>
              </a:rPr>
              <a:t> </a:t>
            </a:r>
            <a:r>
              <a:rPr lang="ru" sz="1600" b="1" dirty="0">
                <a:solidFill>
                  <a:srgbClr val="222A35"/>
                </a:solidFill>
              </a:rPr>
              <a:t>млн руб.</a:t>
            </a:r>
          </a:p>
        </p:txBody>
      </p:sp>
      <p:pic>
        <p:nvPicPr>
          <p:cNvPr id="20" name="Picture 2" descr="J:\ИСПОЛНЕНИЕ БЮДЖЕТА 2024\ИСПОЛНЕНИЕ НА 01.01.2025\Брендбук комфортный край\Ком.кра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545"/>
            <a:ext cx="3142316" cy="8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J:\ИСПОЛНЕНИЕ БЮДЖЕТА 2024\ИСПОЛНЕНИЕ НА 01.01.2025\Брендбук комфортный край\Ком.кра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" y="3123827"/>
            <a:ext cx="3142316" cy="8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J:\ИСПОЛНЕНИЕ БЮДЖЕТА 2024\ИСПОЛНЕНИЕ НА 01.01.2025\Брендбук комфортный край\Шк.останов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16" y="849044"/>
            <a:ext cx="1858753" cy="8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J:\ИСПОЛНЕНИЕ БЮДЖЕТА 2024\ИСПОЛНЕНИЕ НА 01.01.2025\Брендбук комфортный край\Водоснабжени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798" y="3110437"/>
            <a:ext cx="2616125" cy="86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822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596" y="1994498"/>
            <a:ext cx="698314" cy="7020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00786" y="2013821"/>
            <a:ext cx="2436593" cy="60741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r>
              <a:rPr lang="ru" sz="1600" b="1" dirty="0">
                <a:solidFill>
                  <a:srgbClr val="222A35"/>
                </a:solidFill>
              </a:rPr>
              <a:t>Финансирование </a:t>
            </a:r>
            <a:r>
              <a:rPr lang="ru" sz="1600" b="1" dirty="0">
                <a:solidFill>
                  <a:srgbClr val="EA5145"/>
                </a:solidFill>
              </a:rPr>
              <a:t> </a:t>
            </a:r>
          </a:p>
          <a:p>
            <a:r>
              <a:rPr lang="ru" sz="1600" b="1" u="sng" dirty="0">
                <a:solidFill>
                  <a:srgbClr val="C00000"/>
                </a:solidFill>
              </a:rPr>
              <a:t>43,2</a:t>
            </a:r>
            <a:r>
              <a:rPr lang="ru" sz="1600" b="1" dirty="0">
                <a:solidFill>
                  <a:srgbClr val="EA5145"/>
                </a:solidFill>
              </a:rPr>
              <a:t>  </a:t>
            </a:r>
            <a:r>
              <a:rPr lang="ru" sz="1600" b="1" dirty="0">
                <a:solidFill>
                  <a:srgbClr val="222A35"/>
                </a:solidFill>
              </a:rPr>
              <a:t>млн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15618" y="1994501"/>
            <a:ext cx="3192429" cy="27089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/>
            <a:r>
              <a:rPr lang="ru" sz="1600" dirty="0">
                <a:solidFill>
                  <a:srgbClr val="1F4E79"/>
                </a:solidFill>
              </a:rPr>
              <a:t>софинансирование 50% / 50%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="" xmlns:a16="http://schemas.microsoft.com/office/drawing/2014/main" id="{CF23A9ED-F80C-4208-A935-FD9CF69FD36E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7" y="-819472"/>
            <a:ext cx="8604169" cy="632182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ts val="2000"/>
              </a:lnSpc>
              <a:buClr>
                <a:srgbClr val="911EE1">
                  <a:lumMod val="75000"/>
                </a:srgbClr>
              </a:buClr>
              <a:buFont typeface="Georgia" pitchFamily="18" charset="0"/>
              <a:buNone/>
            </a:pPr>
            <a:endParaRPr lang="ru-RU" altLang="ru-RU" sz="2400" dirty="0">
              <a:solidFill>
                <a:srgbClr val="1C2D3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D44FF3A-7F1F-4FED-B1DF-F085C2F5F3B3}"/>
              </a:ext>
            </a:extLst>
          </p:cNvPr>
          <p:cNvSpPr txBox="1"/>
          <p:nvPr/>
        </p:nvSpPr>
        <p:spPr>
          <a:xfrm>
            <a:off x="269917" y="3212978"/>
            <a:ext cx="86041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AutoNum type="arabicParenR"/>
            </a:pPr>
            <a:r>
              <a:rPr lang="ru-RU" sz="2000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единых недвижимых (тепловых) комплексов (Поставка и установка газовой модульной котельной в п. Юго-Камский)</a:t>
            </a:r>
          </a:p>
          <a:p>
            <a:pPr algn="just"/>
            <a:endParaRPr lang="ru-RU" sz="2000" i="1" dirty="0">
              <a:solidFill>
                <a:srgbClr val="1C2D38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2) Приобретение единых недвижимых (тепловых) комплексов         (Поставка и установка газовой модульной котельной в д. Малая, </a:t>
            </a:r>
            <a:r>
              <a:rPr lang="ru-RU" sz="2000" i="1" dirty="0" err="1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Сылвенского</a:t>
            </a:r>
            <a:r>
              <a:rPr lang="ru-RU" sz="2000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сельского поселения)</a:t>
            </a:r>
          </a:p>
          <a:p>
            <a:pPr algn="just"/>
            <a:endParaRPr lang="ru-RU" sz="2000" i="1" dirty="0">
              <a:solidFill>
                <a:srgbClr val="1C2D38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>
                <a:solidFill>
                  <a:srgbClr val="1C2D3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3) Капитальный ремонт водонапорной башни в п. Красный Восход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CF23A9ED-F80C-4208-A935-FD9CF69FD36E}"/>
              </a:ext>
            </a:extLst>
          </p:cNvPr>
          <p:cNvSpPr txBox="1">
            <a:spLocks noChangeArrowheads="1"/>
          </p:cNvSpPr>
          <p:nvPr/>
        </p:nvSpPr>
        <p:spPr>
          <a:xfrm>
            <a:off x="269916" y="1190425"/>
            <a:ext cx="8604169" cy="316091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>
              <a:lnSpc>
                <a:spcPts val="2000"/>
              </a:lnSpc>
              <a:buClr>
                <a:srgbClr val="911EE1">
                  <a:lumMod val="75000"/>
                </a:srgbClr>
              </a:buClr>
              <a:buFont typeface="Georgia" pitchFamily="18" charset="0"/>
              <a:buNone/>
            </a:pPr>
            <a:r>
              <a:rPr lang="ru-RU" altLang="ru-RU" sz="2400" dirty="0">
                <a:solidFill>
                  <a:srgbClr val="1C2D38"/>
                </a:solidFill>
                <a:effectLst/>
                <a:latin typeface="PermianSansTypeface"/>
                <a:cs typeface="Times New Roman" panose="02020603050405020304" pitchFamily="18" charset="0"/>
              </a:rPr>
              <a:t>- </a:t>
            </a:r>
            <a:r>
              <a:rPr lang="ru-RU" altLang="ru-RU" sz="2000" dirty="0">
                <a:solidFill>
                  <a:srgbClr val="1C2D38"/>
                </a:solidFill>
                <a:effectLst/>
                <a:latin typeface="PermianSansTypeface"/>
                <a:cs typeface="Times New Roman" panose="02020603050405020304" pitchFamily="18" charset="0"/>
              </a:rPr>
              <a:t>развитие преобразованных   муниципальных образований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Участие Пермского муниципального округа в реализации краевой программы в 2024 году</a:t>
            </a:r>
          </a:p>
        </p:txBody>
      </p:sp>
      <p:sp>
        <p:nvSpPr>
          <p:cNvPr id="16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9" y="6494447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 txBox="1">
            <a:spLocks/>
          </p:cNvSpPr>
          <p:nvPr/>
        </p:nvSpPr>
        <p:spPr>
          <a:xfrm>
            <a:off x="2987824" y="6438293"/>
            <a:ext cx="5256584" cy="404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  <a:defRPr/>
            </a:pPr>
            <a:r>
              <a:rPr lang="ru-RU" dirty="0"/>
              <a:t>Исполнение бюджета Пермского муниципального округа за 2024 год</a:t>
            </a:r>
          </a:p>
        </p:txBody>
      </p:sp>
    </p:spTree>
    <p:extLst>
      <p:ext uri="{BB962C8B-B14F-4D97-AF65-F5344CB8AC3E}">
        <p14:creationId xmlns:p14="http://schemas.microsoft.com/office/powerpoint/2010/main" val="279959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>
            <a:extLst>
              <a:ext uri="{FF2B5EF4-FFF2-40B4-BE49-F238E27FC236}">
                <a16:creationId xmlns="" xmlns:a16="http://schemas.microsoft.com/office/drawing/2014/main" id="{CF23A9ED-F80C-4208-A935-FD9CF69FD36E}"/>
              </a:ext>
            </a:extLst>
          </p:cNvPr>
          <p:cNvSpPr txBox="1">
            <a:spLocks noChangeArrowheads="1"/>
          </p:cNvSpPr>
          <p:nvPr/>
        </p:nvSpPr>
        <p:spPr>
          <a:xfrm>
            <a:off x="2817071" y="-1107504"/>
            <a:ext cx="8604169" cy="632182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ts val="2000"/>
              </a:lnSpc>
              <a:buClr>
                <a:srgbClr val="911EE1">
                  <a:lumMod val="75000"/>
                </a:srgbClr>
              </a:buClr>
              <a:buFont typeface="Georgia" pitchFamily="18" charset="0"/>
              <a:buNone/>
            </a:pPr>
            <a:endParaRPr lang="ru-RU" altLang="ru-RU" sz="2400" dirty="0">
              <a:solidFill>
                <a:srgbClr val="1C2D3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CF23A9ED-F80C-4208-A935-FD9CF69FD36E}"/>
              </a:ext>
            </a:extLst>
          </p:cNvPr>
          <p:cNvSpPr txBox="1">
            <a:spLocks noChangeArrowheads="1"/>
          </p:cNvSpPr>
          <p:nvPr/>
        </p:nvSpPr>
        <p:spPr>
          <a:xfrm>
            <a:off x="326493" y="1124748"/>
            <a:ext cx="8604169" cy="343391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>
              <a:lnSpc>
                <a:spcPts val="2000"/>
              </a:lnSpc>
              <a:buClr>
                <a:srgbClr val="911EE1">
                  <a:lumMod val="75000"/>
                </a:srgbClr>
              </a:buClr>
              <a:buFont typeface="Georgia" pitchFamily="18" charset="0"/>
              <a:buNone/>
            </a:pPr>
            <a:r>
              <a:rPr lang="ru-RU" altLang="ru-RU" sz="2000" dirty="0">
                <a:solidFill>
                  <a:srgbClr val="1C2D38"/>
                </a:solidFill>
                <a:effectLst/>
                <a:latin typeface="PermianSansTypeface"/>
                <a:cs typeface="Times New Roman" panose="02020603050405020304" pitchFamily="18" charset="0"/>
              </a:rPr>
              <a:t>- по модернизации систем коммунальной инфраструктуры(без финансовой поддержки за счет средств публично-правовой компании "Фонд развития территорий")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85580" y="2492896"/>
            <a:ext cx="3409112" cy="41653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/>
            <a:r>
              <a:rPr lang="ru-RU" sz="1600" dirty="0">
                <a:solidFill>
                  <a:srgbClr val="1F4E79"/>
                </a:solidFill>
              </a:rPr>
              <a:t>С</a:t>
            </a:r>
            <a:r>
              <a:rPr lang="ru" sz="1600" dirty="0">
                <a:solidFill>
                  <a:srgbClr val="1F4E79"/>
                </a:solidFill>
              </a:rPr>
              <a:t>офинансирование 64% / 36%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68441" y="2317016"/>
            <a:ext cx="2556654" cy="63022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r>
              <a:rPr lang="ru" sz="1600" b="1" dirty="0">
                <a:solidFill>
                  <a:srgbClr val="222A35"/>
                </a:solidFill>
              </a:rPr>
              <a:t>Финансирование </a:t>
            </a:r>
            <a:r>
              <a:rPr lang="ru" sz="1600" b="1" dirty="0">
                <a:solidFill>
                  <a:srgbClr val="EA5145"/>
                </a:solidFill>
              </a:rPr>
              <a:t> </a:t>
            </a:r>
          </a:p>
          <a:p>
            <a:r>
              <a:rPr lang="ru" sz="1600" b="1" dirty="0">
                <a:solidFill>
                  <a:srgbClr val="EA5145"/>
                </a:solidFill>
              </a:rPr>
              <a:t>127  </a:t>
            </a:r>
            <a:r>
              <a:rPr lang="ru" sz="1600" b="1" dirty="0">
                <a:solidFill>
                  <a:srgbClr val="222A35"/>
                </a:solidFill>
              </a:rPr>
              <a:t>млн руб.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717" y="2328584"/>
            <a:ext cx="562407" cy="5654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D44FF3A-7F1F-4FED-B1DF-F085C2F5F3B3}"/>
              </a:ext>
            </a:extLst>
          </p:cNvPr>
          <p:cNvSpPr txBox="1"/>
          <p:nvPr/>
        </p:nvSpPr>
        <p:spPr>
          <a:xfrm>
            <a:off x="470567" y="3068960"/>
            <a:ext cx="8034035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i="1" dirty="0">
                <a:solidFill>
                  <a:srgbClr val="1C2D38"/>
                </a:solidFill>
                <a:ea typeface="Calibri"/>
                <a:cs typeface="Times New Roman"/>
              </a:rPr>
              <a:t>1</a:t>
            </a:r>
            <a:r>
              <a:rPr lang="ru-RU" i="1" dirty="0">
                <a:solidFill>
                  <a:srgbClr val="1C2D38"/>
                </a:solidFill>
                <a:ea typeface="Calibri"/>
                <a:cs typeface="Times New Roman"/>
              </a:rPr>
              <a:t>) Комплекс очистных сооружений в п. Юго-Камский Пермского муниципального округа 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="" xmlns:a16="http://schemas.microsoft.com/office/drawing/2014/main" id="{CF23A9ED-F80C-4208-A935-FD9CF69FD36E}"/>
              </a:ext>
            </a:extLst>
          </p:cNvPr>
          <p:cNvSpPr txBox="1">
            <a:spLocks noChangeArrowheads="1"/>
          </p:cNvSpPr>
          <p:nvPr/>
        </p:nvSpPr>
        <p:spPr>
          <a:xfrm>
            <a:off x="370439" y="4037209"/>
            <a:ext cx="8604169" cy="328261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>
              <a:lnSpc>
                <a:spcPts val="2000"/>
              </a:lnSpc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altLang="ru-RU" sz="2000" i="1" dirty="0">
                <a:solidFill>
                  <a:prstClr val="black"/>
                </a:solidFill>
                <a:effectLst/>
                <a:latin typeface="PermianSansTypeface"/>
                <a:cs typeface="Times New Roman" panose="02020603050405020304" pitchFamily="18" charset="0"/>
              </a:rPr>
              <a:t>- </a:t>
            </a:r>
            <a:r>
              <a:rPr lang="ru-RU" altLang="ru-RU" sz="2000" dirty="0">
                <a:solidFill>
                  <a:prstClr val="black"/>
                </a:solidFill>
                <a:effectLst/>
                <a:latin typeface="PermianSansTypeface"/>
                <a:cs typeface="Times New Roman" panose="02020603050405020304" pitchFamily="18" charset="0"/>
              </a:rPr>
              <a:t>модернизации школьных систем образования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202263" y="4566942"/>
            <a:ext cx="3192429" cy="27089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/>
            <a:r>
              <a:rPr lang="ru" sz="1600" dirty="0">
                <a:solidFill>
                  <a:srgbClr val="1F4E79"/>
                </a:solidFill>
              </a:rPr>
              <a:t>софинансирование 92,5% / 7,5%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540" y="4481962"/>
            <a:ext cx="570876" cy="57392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823859" y="4554045"/>
            <a:ext cx="2906704" cy="42976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r>
              <a:rPr lang="ru" sz="1600" b="1" dirty="0">
                <a:solidFill>
                  <a:srgbClr val="222A35"/>
                </a:solidFill>
              </a:rPr>
              <a:t>Финансирование </a:t>
            </a:r>
            <a:r>
              <a:rPr lang="ru" sz="1600" b="1" dirty="0">
                <a:solidFill>
                  <a:srgbClr val="EA5145"/>
                </a:solidFill>
              </a:rPr>
              <a:t> </a:t>
            </a:r>
          </a:p>
          <a:p>
            <a:r>
              <a:rPr lang="ru" sz="1600" b="1" u="sng" dirty="0">
                <a:solidFill>
                  <a:srgbClr val="C00000"/>
                </a:solidFill>
              </a:rPr>
              <a:t>136</a:t>
            </a:r>
            <a:r>
              <a:rPr lang="ru" sz="1600" b="1" dirty="0">
                <a:solidFill>
                  <a:srgbClr val="EA5145"/>
                </a:solidFill>
              </a:rPr>
              <a:t> </a:t>
            </a:r>
            <a:r>
              <a:rPr lang="ru" sz="1600" b="1" dirty="0">
                <a:solidFill>
                  <a:srgbClr val="222A35"/>
                </a:solidFill>
              </a:rPr>
              <a:t>млн руб.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D44FF3A-7F1F-4FED-B1DF-F085C2F5F3B3}"/>
              </a:ext>
            </a:extLst>
          </p:cNvPr>
          <p:cNvSpPr txBox="1"/>
          <p:nvPr/>
        </p:nvSpPr>
        <p:spPr>
          <a:xfrm>
            <a:off x="667193" y="5229200"/>
            <a:ext cx="8034035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1) Капитальный ремонт МАОУ «</a:t>
            </a:r>
            <a:r>
              <a:rPr lang="ru-RU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Бабкинская</a:t>
            </a:r>
            <a:r>
              <a:rPr lang="ru-RU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средняя школа»</a:t>
            </a:r>
          </a:p>
          <a:p>
            <a:pPr algn="just"/>
            <a:endParaRPr lang="ru-RU" sz="1100" i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2) Капитальный ремонт МАОУ «</a:t>
            </a:r>
            <a:r>
              <a:rPr lang="ru-RU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Юговская</a:t>
            </a:r>
            <a:r>
              <a:rPr lang="ru-RU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средняя школа»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Участие Пермского муниципального округа в реализации краевой программы в 2024 году</a:t>
            </a:r>
          </a:p>
        </p:txBody>
      </p:sp>
      <p:sp>
        <p:nvSpPr>
          <p:cNvPr id="28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9" y="6494447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17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 txBox="1">
            <a:spLocks/>
          </p:cNvSpPr>
          <p:nvPr/>
        </p:nvSpPr>
        <p:spPr>
          <a:xfrm>
            <a:off x="2798477" y="6438293"/>
            <a:ext cx="5445931" cy="404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  <a:defRPr/>
            </a:pPr>
            <a:r>
              <a:rPr lang="ru-RU" dirty="0"/>
              <a:t>Исполнение бюджета Пермского муниципального округа за 2024 год</a:t>
            </a:r>
          </a:p>
        </p:txBody>
      </p:sp>
    </p:spTree>
    <p:extLst>
      <p:ext uri="{BB962C8B-B14F-4D97-AF65-F5344CB8AC3E}">
        <p14:creationId xmlns:p14="http://schemas.microsoft.com/office/powerpoint/2010/main" val="2452207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652" y="49213"/>
            <a:ext cx="8920348" cy="71596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dirty="0">
                <a:cs typeface="Times New Roman" panose="02020603050405020304" pitchFamily="18" charset="0"/>
              </a:rPr>
              <a:t>Исполнение мероприятий с участием средств самообложения граждан в 2024 году, тыс. руб.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kern="0" dirty="0">
              <a:solidFill>
                <a:srgbClr val="41647D">
                  <a:lumMod val="75000"/>
                </a:srgbClr>
              </a:solidFill>
              <a:latin typeface="PermianSlabSerifTypeface"/>
              <a:cs typeface="Arial" panose="020B0604020202020204" pitchFamily="34" charset="0"/>
            </a:endParaRPr>
          </a:p>
        </p:txBody>
      </p:sp>
      <p:sp>
        <p:nvSpPr>
          <p:cNvPr id="1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6C4FE92D-9FAF-D2F8-3E25-FA7259F5A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588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>
              <a:solidFill>
                <a:srgbClr val="1C2D38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82D9D6F5-42ED-8F91-F0D9-0BDD3B7CA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102451"/>
              </p:ext>
            </p:extLst>
          </p:nvPr>
        </p:nvGraphicFramePr>
        <p:xfrm>
          <a:off x="165577" y="811696"/>
          <a:ext cx="8851445" cy="549762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612726">
                  <a:extLst>
                    <a:ext uri="{9D8B030D-6E8A-4147-A177-3AD203B41FA5}">
                      <a16:colId xmlns="" xmlns:a16="http://schemas.microsoft.com/office/drawing/2014/main" val="774025658"/>
                    </a:ext>
                  </a:extLst>
                </a:gridCol>
                <a:gridCol w="1094482">
                  <a:extLst>
                    <a:ext uri="{9D8B030D-6E8A-4147-A177-3AD203B41FA5}">
                      <a16:colId xmlns="" xmlns:a16="http://schemas.microsoft.com/office/drawing/2014/main" val="3031787875"/>
                    </a:ext>
                  </a:extLst>
                </a:gridCol>
                <a:gridCol w="1021517">
                  <a:extLst>
                    <a:ext uri="{9D8B030D-6E8A-4147-A177-3AD203B41FA5}">
                      <a16:colId xmlns="" xmlns:a16="http://schemas.microsoft.com/office/drawing/2014/main" val="395951049"/>
                    </a:ext>
                  </a:extLst>
                </a:gridCol>
                <a:gridCol w="1122720">
                  <a:extLst>
                    <a:ext uri="{9D8B030D-6E8A-4147-A177-3AD203B41FA5}">
                      <a16:colId xmlns="" xmlns:a16="http://schemas.microsoft.com/office/drawing/2014/main" val="452819249"/>
                    </a:ext>
                  </a:extLst>
                </a:gridCol>
              </a:tblGrid>
              <a:tr h="859247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effectLst/>
                        <a:latin typeface="Oswald" pitchFamily="2" charset="-52"/>
                      </a:endParaRPr>
                    </a:p>
                    <a:p>
                      <a:pPr algn="ctr"/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Название мероприятия с использованием средств самообложения граждан</a:t>
                      </a:r>
                      <a:endParaRPr lang="ru-RU" sz="1200" dirty="0">
                        <a:effectLst/>
                        <a:latin typeface="Oswald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Стоимость проекта</a:t>
                      </a:r>
                      <a:endParaRPr lang="ru-RU" sz="1200" dirty="0">
                        <a:effectLst/>
                        <a:latin typeface="Oswald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Средства граждан и юридических лиц</a:t>
                      </a:r>
                      <a:endParaRPr lang="ru-RU" sz="1200" dirty="0">
                        <a:effectLst/>
                        <a:latin typeface="Oswald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Средства бюджета Пермского края</a:t>
                      </a:r>
                      <a:endParaRPr lang="ru-RU" sz="1200" dirty="0">
                        <a:effectLst/>
                        <a:latin typeface="Oswald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319203156"/>
                  </a:ext>
                </a:extLst>
              </a:tr>
              <a:tr h="934436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системы водоснабжения, водонапорной башни, скважин и других инженерных сооружений, обеспечивающих забор воды из источников водоснабжения, ее очистку, транспортировку и подачу воды жителям с. Янычи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984,0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164,0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820,0</a:t>
                      </a: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2146048511"/>
                  </a:ext>
                </a:extLst>
              </a:tr>
              <a:tr h="515108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тротуара по улице </a:t>
                      </a:r>
                      <a:r>
                        <a:rPr lang="ru-RU" sz="1400" b="0" dirty="0" err="1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Мавлютова</a:t>
                      </a: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от дома № 1 до дома № 32 села </a:t>
                      </a:r>
                      <a:r>
                        <a:rPr lang="ru-RU" sz="1400" b="0" dirty="0" err="1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Башкултаево</a:t>
                      </a:r>
                      <a:endParaRPr lang="ru-RU" sz="1400" b="0" dirty="0">
                        <a:effectLst/>
                        <a:latin typeface="Oswald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2 541,6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423,6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2 118,0</a:t>
                      </a: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113244016"/>
                  </a:ext>
                </a:extLst>
              </a:tr>
              <a:tr h="514495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сквера, расположенного в </a:t>
                      </a:r>
                      <a:r>
                        <a:rPr lang="ru-RU" sz="1400" b="0" dirty="0" err="1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с.Бершеть</a:t>
                      </a: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lang="ru-RU" sz="1400" b="0" dirty="0" err="1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ул.Ленина</a:t>
                      </a: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и благоустройство прилегающей к нему территории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5 524,8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922,4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4 602,4</a:t>
                      </a: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1196367514"/>
                  </a:ext>
                </a:extLst>
              </a:tr>
              <a:tr h="512654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спортивной площадки на земельном участке по улице Первомайская, 15 поселка Новый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576,0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480,0</a:t>
                      </a: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1502688162"/>
                  </a:ext>
                </a:extLst>
              </a:tr>
              <a:tr h="361484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уличного освещения деревни Болдино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712,8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118,8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594,0</a:t>
                      </a: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2623445536"/>
                  </a:ext>
                </a:extLst>
              </a:tr>
              <a:tr h="476864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части уличного освещения деревни </a:t>
                      </a:r>
                      <a:r>
                        <a:rPr lang="ru-RU" sz="1400" b="0" dirty="0" err="1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Мартьяново</a:t>
                      </a:r>
                      <a:endParaRPr lang="ru-RU" sz="1400" b="0" dirty="0">
                        <a:effectLst/>
                        <a:latin typeface="Oswald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1 250,0</a:t>
                      </a: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1464506353"/>
                  </a:ext>
                </a:extLst>
              </a:tr>
              <a:tr h="663034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уличного освещения на пешеходном переходе от старых Протас до Тихих прудов по плотине пруда в поселке </a:t>
                      </a:r>
                      <a:r>
                        <a:rPr lang="ru-RU" sz="1400" b="0" dirty="0" err="1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Протасы</a:t>
                      </a:r>
                      <a:endParaRPr lang="ru-RU" sz="1400" b="0" dirty="0">
                        <a:effectLst/>
                        <a:latin typeface="Oswald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423,0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70,5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352,5</a:t>
                      </a: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1476462016"/>
                  </a:ext>
                </a:extLst>
              </a:tr>
              <a:tr h="285498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части уличного освещения деревни </a:t>
                      </a:r>
                      <a:r>
                        <a:rPr lang="ru-RU" sz="1400" b="0" dirty="0" err="1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Мокино</a:t>
                      </a:r>
                      <a:endParaRPr lang="ru-RU" sz="1400" b="0" dirty="0">
                        <a:effectLst/>
                        <a:latin typeface="Oswald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204,0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170,0</a:t>
                      </a: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932981827"/>
                  </a:ext>
                </a:extLst>
              </a:tr>
              <a:tr h="374804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12 466,2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2 079,3</a:t>
                      </a:r>
                    </a:p>
                  </a:txBody>
                  <a:tcPr marL="46456" marR="4645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10 386,9</a:t>
                      </a:r>
                    </a:p>
                  </a:txBody>
                  <a:tcPr marL="46456" marR="46456" marT="0" marB="0" anchor="ctr"/>
                </a:tc>
                <a:extLst>
                  <a:ext uri="{0D108BD9-81ED-4DB2-BD59-A6C34878D82A}">
                    <a16:rowId xmlns="" xmlns:a16="http://schemas.microsoft.com/office/drawing/2014/main" val="2508232529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38737832-F3A8-0250-1FB4-E06F9DA76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588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>
              <a:solidFill>
                <a:srgbClr val="1C2D38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 txBox="1">
            <a:spLocks/>
          </p:cNvSpPr>
          <p:nvPr/>
        </p:nvSpPr>
        <p:spPr>
          <a:xfrm>
            <a:off x="2843808" y="6438293"/>
            <a:ext cx="5400600" cy="404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  <a:defRPr/>
            </a:pPr>
            <a:r>
              <a:rPr lang="ru-RU" dirty="0"/>
              <a:t>Исполнение бюджета Пермского муниципального округа за 2024 год</a:t>
            </a:r>
          </a:p>
        </p:txBody>
      </p:sp>
    </p:spTree>
    <p:extLst>
      <p:ext uri="{BB962C8B-B14F-4D97-AF65-F5344CB8AC3E}">
        <p14:creationId xmlns:p14="http://schemas.microsoft.com/office/powerpoint/2010/main" val="3416014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CAADFA8-EE70-4C65-5631-5D4D98BFE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DD5D2773-E140-7BE1-7E0F-060BC9865E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696" y="895726"/>
            <a:ext cx="1080234" cy="400100"/>
          </a:xfrm>
        </p:spPr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12" name="Текст 1">
            <a:extLst>
              <a:ext uri="{FF2B5EF4-FFF2-40B4-BE49-F238E27FC236}">
                <a16:creationId xmlns="" xmlns:a16="http://schemas.microsoft.com/office/drawing/2014/main" id="{D05CB2F5-1B57-28A7-F409-9E1D2D1186BE}"/>
              </a:ext>
            </a:extLst>
          </p:cNvPr>
          <p:cNvSpPr txBox="1">
            <a:spLocks/>
          </p:cNvSpPr>
          <p:nvPr/>
        </p:nvSpPr>
        <p:spPr>
          <a:xfrm>
            <a:off x="460918" y="6494445"/>
            <a:ext cx="1890713" cy="338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FFFFFF"/>
                </a:solidFill>
              </a:rPr>
              <a:t>АДМИНИСТРАЦИЯ ПЕРМСКОГО МУНИЦИПАЛЬНОГО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ru-RU" dirty="0">
                <a:solidFill>
                  <a:srgbClr val="FFFFFF"/>
                </a:solidFill>
              </a:rPr>
              <a:t>ОКРУГА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C7DB3F30-3A71-E41D-1D33-2FD636760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2887"/>
              </p:ext>
            </p:extLst>
          </p:nvPr>
        </p:nvGraphicFramePr>
        <p:xfrm>
          <a:off x="107504" y="842190"/>
          <a:ext cx="8928992" cy="543602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576249">
                  <a:extLst>
                    <a:ext uri="{9D8B030D-6E8A-4147-A177-3AD203B41FA5}">
                      <a16:colId xmlns="" xmlns:a16="http://schemas.microsoft.com/office/drawing/2014/main" val="2031549941"/>
                    </a:ext>
                  </a:extLst>
                </a:gridCol>
                <a:gridCol w="1089583">
                  <a:extLst>
                    <a:ext uri="{9D8B030D-6E8A-4147-A177-3AD203B41FA5}">
                      <a16:colId xmlns="" xmlns:a16="http://schemas.microsoft.com/office/drawing/2014/main" val="3657572552"/>
                    </a:ext>
                  </a:extLst>
                </a:gridCol>
                <a:gridCol w="944305">
                  <a:extLst>
                    <a:ext uri="{9D8B030D-6E8A-4147-A177-3AD203B41FA5}">
                      <a16:colId xmlns="" xmlns:a16="http://schemas.microsoft.com/office/drawing/2014/main" val="3027930043"/>
                    </a:ext>
                  </a:extLst>
                </a:gridCol>
                <a:gridCol w="1234861">
                  <a:extLst>
                    <a:ext uri="{9D8B030D-6E8A-4147-A177-3AD203B41FA5}">
                      <a16:colId xmlns="" xmlns:a16="http://schemas.microsoft.com/office/drawing/2014/main" val="705183793"/>
                    </a:ext>
                  </a:extLst>
                </a:gridCol>
                <a:gridCol w="1083994">
                  <a:extLst>
                    <a:ext uri="{9D8B030D-6E8A-4147-A177-3AD203B41FA5}">
                      <a16:colId xmlns="" xmlns:a16="http://schemas.microsoft.com/office/drawing/2014/main" val="2305744470"/>
                    </a:ext>
                  </a:extLst>
                </a:gridCol>
              </a:tblGrid>
              <a:tr h="85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Наименование проекта</a:t>
                      </a:r>
                      <a:endParaRPr lang="ru-RU" sz="1200" dirty="0">
                        <a:effectLst/>
                        <a:latin typeface="Oswald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Всего</a:t>
                      </a:r>
                      <a:endParaRPr lang="ru-RU" sz="1200" dirty="0">
                        <a:effectLst/>
                        <a:latin typeface="Oswald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Oswald" pitchFamily="2" charset="-52"/>
                        </a:rPr>
                        <a:t>Бюджет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  <a:latin typeface="Oswald" pitchFamily="2" charset="-52"/>
                        </a:rPr>
                        <a:t>округа</a:t>
                      </a:r>
                      <a:endParaRPr lang="ru-RU" sz="1200">
                        <a:effectLst/>
                        <a:latin typeface="Oswald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Средства граждан и юридических лиц</a:t>
                      </a:r>
                      <a:endParaRPr lang="ru-RU" sz="1200" dirty="0">
                        <a:effectLst/>
                        <a:latin typeface="Oswald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Краевой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бюджет</a:t>
                      </a:r>
                      <a:endParaRPr lang="ru-RU" sz="1200" dirty="0">
                        <a:effectLst/>
                        <a:latin typeface="Oswald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94329021"/>
                  </a:ext>
                </a:extLst>
              </a:tr>
              <a:tr h="6655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«Да будет свет!» по организации освещения территории стадиона Дома спорта </a:t>
                      </a:r>
                      <a:r>
                        <a:rPr lang="ru-RU" sz="1400" b="0" dirty="0" smtClean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поселке </a:t>
                      </a: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Юго-Камский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648,4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583,5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73743997"/>
                  </a:ext>
                </a:extLst>
              </a:tr>
              <a:tr h="568084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«Светлый путь» по устройству уличного освещения в поселке Сылва от улицы Большевистская до улицы Заводской переулок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909,3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818,3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47097829"/>
                  </a:ext>
                </a:extLst>
              </a:tr>
              <a:tr h="567925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центральной детской спортивно-игровой площадки по улице Металлистов, 1б в поселке Юго-</a:t>
                      </a:r>
                      <a:r>
                        <a:rPr lang="ru-RU" sz="1400" b="0" dirty="0" err="1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Камски</a:t>
                      </a: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(I этап)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995,8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896,0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83334601"/>
                  </a:ext>
                </a:extLst>
              </a:tr>
              <a:tr h="436436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детской игровой площадки «Дворик детства» по улице Октябрьская, 18 в селе Култаево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1 041,5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937,3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45144275"/>
                  </a:ext>
                </a:extLst>
              </a:tr>
              <a:tr h="660642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участка водопроводной сети на улице Уральская и установка двух пожарных гидрантов на улице Школьная, село Нижний Пальник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1 082,9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971,1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6273568"/>
                  </a:ext>
                </a:extLst>
              </a:tr>
              <a:tr h="475365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у нас - водопровод», ремонт участка централизованной сети водоснабжения на улицах Лесной и Логовой в п. Новый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1 240,3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1 105,0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08237594"/>
                  </a:ext>
                </a:extLst>
              </a:tr>
              <a:tr h="436436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 err="1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ВОблаго</a:t>
                      </a: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по  обустройству детской площадки  в  селе Култаево, ул. Октябрьская, 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939189216"/>
                  </a:ext>
                </a:extLst>
              </a:tr>
              <a:tr h="436436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детской площадки  </a:t>
                      </a:r>
                      <a:b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селе </a:t>
                      </a:r>
                      <a:r>
                        <a:rPr lang="ru-RU" sz="1400" b="0" dirty="0" err="1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Бершеть</a:t>
                      </a: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– I этап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1 232,2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1 109,0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02416877"/>
                  </a:ext>
                </a:extLst>
              </a:tr>
              <a:tr h="331896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"Безопасные дороги (2 этап)" с. </a:t>
                      </a:r>
                      <a:r>
                        <a:rPr lang="ru-RU" sz="1400" b="0" dirty="0" err="1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Башкултаево</a:t>
                      </a:r>
                      <a:endParaRPr lang="ru-RU" sz="1400" b="0" dirty="0">
                        <a:effectLst/>
                        <a:latin typeface="Oswald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1 328,6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ru-RU" sz="1400" b="0" dirty="0">
                          <a:effectLst/>
                          <a:latin typeface="Oswald" pitchFamily="2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1 195,8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406AAEF3-C3B9-FE2A-30B3-0BE661074E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Исполнение проектов инициативного бюджетирования </a:t>
            </a:r>
            <a:br>
              <a:rPr lang="ru-RU" dirty="0"/>
            </a:br>
            <a:r>
              <a:rPr lang="ru-RU" dirty="0"/>
              <a:t>в 2024 году, тыс. руб.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 txBox="1">
            <a:spLocks/>
          </p:cNvSpPr>
          <p:nvPr/>
        </p:nvSpPr>
        <p:spPr>
          <a:xfrm>
            <a:off x="2771800" y="6438293"/>
            <a:ext cx="5472608" cy="404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  <a:defRPr/>
            </a:pPr>
            <a:r>
              <a:rPr lang="ru-RU" dirty="0"/>
              <a:t>Исполнение бюджета Пермского муниципального округа за 2024 год</a:t>
            </a:r>
          </a:p>
        </p:txBody>
      </p:sp>
    </p:spTree>
    <p:extLst>
      <p:ext uri="{BB962C8B-B14F-4D97-AF65-F5344CB8AC3E}">
        <p14:creationId xmlns:p14="http://schemas.microsoft.com/office/powerpoint/2010/main" val="4016932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DD99FA4F-4730-CD92-7BCE-6C0BA0092C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52D941A-CCC5-3C44-9F78-9498E22BC8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0" lang="ru-RU" altLang="ru-RU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mianSlabSerifTypeface" pitchFamily="50" charset="0"/>
                <a:ea typeface="+mj-ea"/>
                <a:cs typeface="Times New Roman" pitchFamily="18" charset="0"/>
              </a:rPr>
              <a:t>Социальное обеспечение населения</a:t>
            </a:r>
            <a:endParaRPr lang="ru-RU" sz="2200" dirty="0">
              <a:latin typeface="PermianSlabSerifTypeface" pitchFamily="50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F11388F1-6D21-FAD3-AD8F-E6021181E7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9832" y="6453212"/>
            <a:ext cx="5728637" cy="404788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Исполнение бюджета Пермского муниципального округа за 2024 год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CAB3298C-13DC-A32D-E09F-7A9033F67F89}"/>
              </a:ext>
            </a:extLst>
          </p:cNvPr>
          <p:cNvSpPr txBox="1">
            <a:spLocks noChangeArrowheads="1"/>
          </p:cNvSpPr>
          <p:nvPr/>
        </p:nvSpPr>
        <p:spPr>
          <a:xfrm>
            <a:off x="267289" y="1232756"/>
            <a:ext cx="8424936" cy="439248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Обеспечены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жильем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53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молодых семьи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Выплата 15%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за счет средств краевого бюджета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38 882 тыс. руб.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(выдано 39 свидетельств,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оплачено 41,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</a:rPr>
              <a:t>реализовано 14 свидетельств 2023 г.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40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6497095"/>
            <a:ext cx="2238874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9792" y="6453212"/>
            <a:ext cx="5976664" cy="40478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Исполнение бюджета Пермского муниципального округа за 2024  год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Исполнение бюджета Пермского муниципального округа, </a:t>
            </a:r>
            <a:b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</a:b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млн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533393"/>
              </p:ext>
            </p:extLst>
          </p:nvPr>
        </p:nvGraphicFramePr>
        <p:xfrm>
          <a:off x="107504" y="980728"/>
          <a:ext cx="8928992" cy="224170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1428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55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91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30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14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80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8804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7093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028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Oswald" pitchFamily="2" charset="-52"/>
                        </a:rPr>
                        <a:t>Виды доходов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Oswald" pitchFamily="2" charset="-52"/>
                        </a:rPr>
                        <a:t>Первоначальный план на 2024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Oswald" pitchFamily="2" charset="-52"/>
                        </a:rPr>
                        <a:t>Утверждено решением о бюджете (в редакции от  13.12.2024 г. № 361)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Oswald" pitchFamily="2" charset="-52"/>
                        </a:rPr>
                        <a:t>Уточненный годовой план согласно бюджетной росписи (далее – план)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Oswald" pitchFamily="2" charset="-52"/>
                        </a:rPr>
                        <a:t>Исполнено за отчетный период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Oswald" pitchFamily="2" charset="-52"/>
                        </a:rPr>
                        <a:t>% исполнения первоначального плана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Oswald" pitchFamily="2" charset="-52"/>
                        </a:rPr>
                        <a:t>% исполнения утвержденного плана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Oswald" pitchFamily="2" charset="-52"/>
                        </a:rPr>
                        <a:t>% исполнения уточненного плана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887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Oswald" pitchFamily="2" charset="-52"/>
                        </a:rPr>
                        <a:t>Доходы</a:t>
                      </a:r>
                      <a:endParaRPr lang="ru-RU" sz="1000" dirty="0">
                        <a:solidFill>
                          <a:schemeClr val="tx1"/>
                        </a:solidFill>
                        <a:latin typeface="Oswald" pitchFamily="2" charset="-52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Oswald" pitchFamily="2" charset="-52"/>
                        </a:rPr>
                        <a:t>7 048,4</a:t>
                      </a:r>
                      <a:endParaRPr lang="ru-RU" sz="1200" b="0" dirty="0">
                        <a:latin typeface="Oswald" pitchFamily="2" charset="-52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7 968, 6</a:t>
                      </a:r>
                      <a:endParaRPr lang="ru-RU" sz="1200" dirty="0"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8 069,0</a:t>
                      </a:r>
                      <a:endParaRPr lang="ru-RU" sz="1200" dirty="0"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8 083,3</a:t>
                      </a:r>
                      <a:endParaRPr lang="ru-RU" sz="1200" dirty="0"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114,7</a:t>
                      </a:r>
                      <a:endParaRPr lang="ru-RU" sz="1200" dirty="0"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101,4</a:t>
                      </a:r>
                      <a:endParaRPr lang="ru-RU" sz="1200" dirty="0"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100,2</a:t>
                      </a:r>
                      <a:endParaRPr lang="ru-RU" sz="1200" dirty="0"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887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Oswald" pitchFamily="2" charset="-52"/>
                        </a:rPr>
                        <a:t>Расходы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Oswald" pitchFamily="2" charset="-52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Oswald" pitchFamily="2" charset="-52"/>
                        </a:rPr>
                        <a:t>7 254,4</a:t>
                      </a:r>
                      <a:endParaRPr lang="ru-RU" sz="1200" b="0" dirty="0">
                        <a:latin typeface="Oswald" pitchFamily="2" charset="-52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8 041,4</a:t>
                      </a:r>
                      <a:endParaRPr lang="ru-RU" sz="1200" dirty="0"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8 141,8</a:t>
                      </a:r>
                      <a:endParaRPr lang="ru-RU" sz="1200" dirty="0"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7 825,8</a:t>
                      </a:r>
                      <a:endParaRPr lang="ru-RU" sz="1200" dirty="0"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107,9</a:t>
                      </a:r>
                      <a:endParaRPr lang="ru-RU" sz="1200" dirty="0"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97,3</a:t>
                      </a:r>
                      <a:endParaRPr lang="ru-RU" sz="1200" dirty="0"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96,1</a:t>
                      </a:r>
                      <a:endParaRPr lang="ru-RU" sz="1200" dirty="0"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Oswald" pitchFamily="2" charset="-52"/>
                        </a:rPr>
                        <a:t>Дефицит (-)/</a:t>
                      </a:r>
                    </a:p>
                    <a:p>
                      <a:pPr algn="ctr"/>
                      <a:r>
                        <a:rPr lang="ru-RU" sz="1000" dirty="0">
                          <a:latin typeface="Oswald" pitchFamily="2" charset="-52"/>
                        </a:rPr>
                        <a:t>Профицит (+)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Oswald" pitchFamily="2" charset="-52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Oswald" pitchFamily="2" charset="-52"/>
                        </a:rPr>
                        <a:t>-206,0</a:t>
                      </a:r>
                      <a:endParaRPr lang="ru-RU" sz="1200" b="0" dirty="0">
                        <a:latin typeface="Oswald" pitchFamily="2" charset="-52"/>
                        <a:cs typeface="Times New Roman" pitchFamily="18" charset="0"/>
                      </a:endParaRPr>
                    </a:p>
                  </a:txBody>
                  <a:tcPr marL="84415" marR="84415" marT="45706" marB="457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-72,8</a:t>
                      </a:r>
                      <a:endParaRPr lang="ru-RU" sz="1200" dirty="0"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-72,8</a:t>
                      </a:r>
                      <a:endParaRPr lang="ru-RU" sz="1200" dirty="0"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257,5</a:t>
                      </a:r>
                      <a:endParaRPr lang="ru-RU" sz="1200" dirty="0"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-</a:t>
                      </a:r>
                      <a:endParaRPr lang="ru-RU" sz="1200" dirty="0"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-</a:t>
                      </a:r>
                      <a:endParaRPr lang="ru-RU" sz="1200" dirty="0"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Oswald" pitchFamily="2" charset="-52"/>
                        </a:rPr>
                        <a:t>-</a:t>
                      </a:r>
                      <a:endParaRPr lang="ru-RU" sz="1200" dirty="0">
                        <a:effectLst/>
                        <a:latin typeface="Oswald" pitchFamily="2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3479382"/>
              </p:ext>
            </p:extLst>
          </p:nvPr>
        </p:nvGraphicFramePr>
        <p:xfrm>
          <a:off x="1763688" y="3356992"/>
          <a:ext cx="57606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14859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21CB8844-F32E-A1AA-2B6E-FBD28C79AB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D4AA2FE-BE21-8E7D-5C8C-DE123EE2CA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0" lang="ru-RU" altLang="ru-RU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mianSlabSerifTypeface" pitchFamily="50" charset="0"/>
                <a:ea typeface="+mj-ea"/>
                <a:cs typeface="Times New Roman" pitchFamily="18" charset="0"/>
              </a:rPr>
              <a:t>Динамика расходов дорожного фонда, млн руб.</a:t>
            </a:r>
            <a:endParaRPr lang="ru-RU" sz="2200" dirty="0">
              <a:latin typeface="PermianSlabSerifTypeface" pitchFamily="50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794ADA97-88E8-3242-365D-57CD1A2B5D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31841" y="6453212"/>
            <a:ext cx="5614904" cy="404788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Исполнение бюджета Пермского муниципального округа за 2024 год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0A36FB46-B277-33D0-3137-DF8D32D74C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6901225"/>
              </p:ext>
            </p:extLst>
          </p:nvPr>
        </p:nvGraphicFramePr>
        <p:xfrm>
          <a:off x="215516" y="620688"/>
          <a:ext cx="871296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0152C7C4-69C7-72B8-D8AC-CE9B0442C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618111"/>
              </p:ext>
            </p:extLst>
          </p:nvPr>
        </p:nvGraphicFramePr>
        <p:xfrm>
          <a:off x="323528" y="4581128"/>
          <a:ext cx="8425183" cy="1797370"/>
        </p:xfrm>
        <a:graphic>
          <a:graphicData uri="http://schemas.openxmlformats.org/drawingml/2006/table">
            <a:tbl>
              <a:tblPr/>
              <a:tblGrid>
                <a:gridCol w="16653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5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3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1664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pitchFamily="2" charset="-52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Всего,</a:t>
                      </a:r>
                      <a:r>
                        <a:rPr lang="en-US" sz="1600" b="0" u="none" strike="noStrike" baseline="0" dirty="0"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млн руб.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pitchFamily="2" charset="-52"/>
                        <a:cs typeface="Times New Roman" pitchFamily="18" charset="0"/>
                      </a:endParaRPr>
                    </a:p>
                  </a:txBody>
                  <a:tcPr marL="9525" marR="9525" marT="9520" marB="0" anchor="ctr" anchorCtr="1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в том числе по уровням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 бюджетов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swald" pitchFamily="2" charset="-52"/>
                        <a:cs typeface="Times New Roman" pitchFamily="18" charset="0"/>
                      </a:endParaRPr>
                    </a:p>
                  </a:txBody>
                  <a:tcPr marL="9525" marR="9525" marT="9520" marB="0" anchor="ctr" anchorCtr="1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ap="flat" cmpd="sng" algn="ctr">
                      <a:solidFill>
                        <a:srgbClr val="21274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краевой</a:t>
                      </a:r>
                    </a:p>
                  </a:txBody>
                  <a:tcPr marL="9525" marR="9525" marT="9520" marB="0" anchor="ctr" anchorCtr="1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ap="flat" cmpd="sng" algn="ctr">
                      <a:solidFill>
                        <a:srgbClr val="21274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местный</a:t>
                      </a:r>
                    </a:p>
                  </a:txBody>
                  <a:tcPr marL="9525" marR="9525" marT="9520" marB="0" anchor="ctr" anchorCtr="1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ap="flat" cmpd="sng" algn="ctr">
                      <a:solidFill>
                        <a:srgbClr val="21274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3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2023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pitchFamily="2" charset="-52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611,0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224,0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36,7%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latin typeface="Oswald" pitchFamily="2" charset="-52"/>
                          <a:cs typeface="Times New Roman" pitchFamily="18" charset="0"/>
                        </a:rPr>
                        <a:t>387,0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latin typeface="Oswald" pitchFamily="2" charset="-52"/>
                          <a:cs typeface="Times New Roman" pitchFamily="18" charset="0"/>
                        </a:rPr>
                        <a:t>63,3%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3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2024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swald" pitchFamily="2" charset="-52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822,4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341,4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41,5%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latin typeface="Oswald" pitchFamily="2" charset="-52"/>
                          <a:cs typeface="Times New Roman" pitchFamily="18" charset="0"/>
                        </a:rPr>
                        <a:t>481,0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latin typeface="Oswald" pitchFamily="2" charset="-52"/>
                          <a:cs typeface="Times New Roman" pitchFamily="18" charset="0"/>
                        </a:rPr>
                        <a:t>58,5%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3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Oswald" pitchFamily="2" charset="-52"/>
                          <a:cs typeface="Times New Roman" pitchFamily="18" charset="0"/>
                        </a:rPr>
                        <a:t>Отклонение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Oswald" pitchFamily="2" charset="-52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600" b="1" dirty="0">
                          <a:latin typeface="Oswald" pitchFamily="2" charset="-52"/>
                          <a:cs typeface="Times New Roman" pitchFamily="18" charset="0"/>
                        </a:rPr>
                        <a:t>+211,4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latin typeface="Oswald" pitchFamily="2" charset="-52"/>
                          <a:cs typeface="Times New Roman" pitchFamily="18" charset="0"/>
                        </a:rPr>
                        <a:t>+117,4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latin typeface="Oswald" pitchFamily="2" charset="-52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latin typeface="Oswald" pitchFamily="2" charset="-52"/>
                          <a:cs typeface="Times New Roman" pitchFamily="18" charset="0"/>
                        </a:rPr>
                        <a:t>+94,0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ru-RU" sz="1600" b="0" dirty="0">
                          <a:latin typeface="Oswald" pitchFamily="2" charset="-52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0" marB="0" anchor="b">
                    <a:lnL w="12700" cmpd="sng">
                      <a:solidFill>
                        <a:srgbClr val="4E67C8"/>
                      </a:solidFill>
                    </a:lnL>
                    <a:lnR w="12700" cmpd="sng">
                      <a:solidFill>
                        <a:srgbClr val="4E67C8"/>
                      </a:solidFill>
                    </a:lnR>
                    <a:lnT w="12700" cmpd="sng">
                      <a:solidFill>
                        <a:srgbClr val="4E67C8"/>
                      </a:solidFill>
                    </a:lnT>
                    <a:lnB w="12700" cmpd="sng">
                      <a:solidFill>
                        <a:srgbClr val="4E67C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67C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056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2E12F3DC-EC9D-887A-7018-4E4B0C75F9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A0583A3-20BC-33DE-4FAD-7DD32F363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mianSlabSerifTypeface" pitchFamily="50" charset="0"/>
                <a:cs typeface="Times New Roman" panose="02020603050405020304" pitchFamily="18" charset="0"/>
              </a:rPr>
              <a:t>Протяженность автомобильных дорог общего пользования местного значения и их содержание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65468FC0-2018-533F-1C46-9A946B9803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03848" y="6453212"/>
            <a:ext cx="5479234" cy="4047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Исполнение бюджета Пермского муниципального округа за 2024 год</a:t>
            </a:r>
            <a:endParaRPr lang="ru-RU" dirty="0"/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="" xmlns:a16="http://schemas.microsoft.com/office/drawing/2014/main" id="{5E565428-DEB9-DE5B-7171-11F2D7CFF2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656134"/>
              </p:ext>
            </p:extLst>
          </p:nvPr>
        </p:nvGraphicFramePr>
        <p:xfrm>
          <a:off x="179512" y="1107310"/>
          <a:ext cx="5112568" cy="38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4">
            <a:extLst>
              <a:ext uri="{FF2B5EF4-FFF2-40B4-BE49-F238E27FC236}">
                <a16:creationId xmlns="" xmlns:a16="http://schemas.microsoft.com/office/drawing/2014/main" id="{417BBC20-48EC-31CA-CCCC-A22D5B7E06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335261"/>
              </p:ext>
            </p:extLst>
          </p:nvPr>
        </p:nvGraphicFramePr>
        <p:xfrm>
          <a:off x="4644008" y="1124744"/>
          <a:ext cx="4156755" cy="3639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https://rosavtodor.gov.ru/storage/app/uploads/public/5a5/f58/80b/5a5f5880be4b4228964982.jpg">
            <a:extLst>
              <a:ext uri="{FF2B5EF4-FFF2-40B4-BE49-F238E27FC236}">
                <a16:creationId xmlns="" xmlns:a16="http://schemas.microsoft.com/office/drawing/2014/main" id="{DF927BB4-DB79-9987-D8CB-95772ECAD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0" b="18623"/>
          <a:stretch/>
        </p:blipFill>
        <p:spPr bwMode="auto">
          <a:xfrm>
            <a:off x="598545" y="4932648"/>
            <a:ext cx="8208912" cy="117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8C06E1AF-0840-9D07-8A94-C6768E2940E9}"/>
              </a:ext>
            </a:extLst>
          </p:cNvPr>
          <p:cNvSpPr txBox="1">
            <a:spLocks/>
          </p:cNvSpPr>
          <p:nvPr/>
        </p:nvSpPr>
        <p:spPr bwMode="auto">
          <a:xfrm>
            <a:off x="382521" y="6211659"/>
            <a:ext cx="4320480" cy="16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в том числе ремонт 27 млн руб.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F86B3D02-DB9D-8BB7-803A-67E049D6C2E4}"/>
              </a:ext>
            </a:extLst>
          </p:cNvPr>
          <p:cNvSpPr txBox="1"/>
          <p:nvPr/>
        </p:nvSpPr>
        <p:spPr>
          <a:xfrm>
            <a:off x="897593" y="1412776"/>
            <a:ext cx="985442" cy="3595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1 944,3</a:t>
            </a:r>
          </a:p>
          <a:p>
            <a:pPr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="" xmlns:a16="http://schemas.microsoft.com/office/drawing/2014/main" id="{F86B3D02-DB9D-8BB7-803A-67E049D6C2E4}"/>
              </a:ext>
            </a:extLst>
          </p:cNvPr>
          <p:cNvSpPr txBox="1"/>
          <p:nvPr/>
        </p:nvSpPr>
        <p:spPr>
          <a:xfrm>
            <a:off x="2843808" y="1400620"/>
            <a:ext cx="985442" cy="3595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2021,0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182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470D4055-8F84-AAB6-0874-1BCED3391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09F374-F852-7D7F-99E0-16FDCE6382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ermianSlabSerifTypeface" pitchFamily="50" charset="0"/>
              </a:rPr>
              <a:t>Содержание дорог и благоустройство в сельских населенных пунктах 2024 год, млн руб.</a:t>
            </a:r>
            <a:endParaRPr kumimoji="0" lang="ru-RU" altLang="ru-RU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ermianSlabSerifTypeface" pitchFamily="50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087E4E2-15A1-0E7F-2DB1-54D1760A87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31840" y="6453212"/>
            <a:ext cx="5480611" cy="4047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Исполнение бюджета Пермского муниципального округа за 2024 год</a:t>
            </a:r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="" xmlns:a16="http://schemas.microsoft.com/office/drawing/2014/main" id="{B2CC9361-F8B2-7C9D-CD17-4A930260E590}"/>
              </a:ext>
            </a:extLst>
          </p:cNvPr>
          <p:cNvGraphicFramePr>
            <a:graphicFrameLocks/>
          </p:cNvGraphicFramePr>
          <p:nvPr/>
        </p:nvGraphicFramePr>
        <p:xfrm>
          <a:off x="123912" y="999361"/>
          <a:ext cx="4947078" cy="389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4">
            <a:extLst>
              <a:ext uri="{FF2B5EF4-FFF2-40B4-BE49-F238E27FC236}">
                <a16:creationId xmlns="" xmlns:a16="http://schemas.microsoft.com/office/drawing/2014/main" id="{4A433E25-3256-8125-123C-E9201A373D1D}"/>
              </a:ext>
            </a:extLst>
          </p:cNvPr>
          <p:cNvGraphicFramePr>
            <a:graphicFrameLocks/>
          </p:cNvGraphicFramePr>
          <p:nvPr/>
        </p:nvGraphicFramePr>
        <p:xfrm>
          <a:off x="4435291" y="982919"/>
          <a:ext cx="4680520" cy="389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99D9D71B-75CF-2BA0-3EF3-2381B62E3F71}"/>
              </a:ext>
            </a:extLst>
          </p:cNvPr>
          <p:cNvCxnSpPr/>
          <p:nvPr/>
        </p:nvCxnSpPr>
        <p:spPr>
          <a:xfrm flipV="1">
            <a:off x="1828473" y="2774920"/>
            <a:ext cx="965984" cy="341947"/>
          </a:xfrm>
          <a:prstGeom prst="straightConnector1">
            <a:avLst/>
          </a:prstGeom>
          <a:noFill/>
          <a:ln w="19050" cap="flat" cmpd="sng" algn="ctr">
            <a:solidFill>
              <a:srgbClr val="5DCEAF">
                <a:lumMod val="50000"/>
              </a:srgbClr>
            </a:solidFill>
            <a:prstDash val="solid"/>
            <a:tailEnd type="arrow"/>
          </a:ln>
          <a:effectLst/>
        </p:spPr>
      </p:cxn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9896E166-4B05-73FD-867E-F06DA7491388}"/>
              </a:ext>
            </a:extLst>
          </p:cNvPr>
          <p:cNvCxnSpPr/>
          <p:nvPr/>
        </p:nvCxnSpPr>
        <p:spPr>
          <a:xfrm flipV="1">
            <a:off x="5962775" y="2595825"/>
            <a:ext cx="965984" cy="531493"/>
          </a:xfrm>
          <a:prstGeom prst="straightConnector1">
            <a:avLst/>
          </a:prstGeom>
          <a:noFill/>
          <a:ln w="19050" cap="flat" cmpd="sng" algn="ctr">
            <a:solidFill>
              <a:srgbClr val="5DCEAF">
                <a:lumMod val="50000"/>
              </a:srgbClr>
            </a:solidFill>
            <a:prstDash val="solid"/>
            <a:tailEnd type="arrow"/>
          </a:ln>
          <a:effectLst/>
        </p:spPr>
      </p:cxnSp>
      <p:sp>
        <p:nvSpPr>
          <p:cNvPr id="11" name="TextBox 1">
            <a:extLst>
              <a:ext uri="{FF2B5EF4-FFF2-40B4-BE49-F238E27FC236}">
                <a16:creationId xmlns="" xmlns:a16="http://schemas.microsoft.com/office/drawing/2014/main" id="{E4BD7B2D-833A-82AF-6E56-A49820009FD2}"/>
              </a:ext>
            </a:extLst>
          </p:cNvPr>
          <p:cNvSpPr txBox="1"/>
          <p:nvPr/>
        </p:nvSpPr>
        <p:spPr>
          <a:xfrm>
            <a:off x="5962775" y="2247628"/>
            <a:ext cx="1008135" cy="3481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+34,8%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="" xmlns:a16="http://schemas.microsoft.com/office/drawing/2014/main" id="{26370FC7-B880-6CC1-3BB0-E603F388A4D9}"/>
              </a:ext>
            </a:extLst>
          </p:cNvPr>
          <p:cNvSpPr txBox="1"/>
          <p:nvPr/>
        </p:nvSpPr>
        <p:spPr>
          <a:xfrm>
            <a:off x="1786322" y="2463752"/>
            <a:ext cx="1008135" cy="3481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+20,5%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1538555-7840-A3CF-725F-4BEDA7F928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83752"/>
            <a:ext cx="3219822" cy="197306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97012C6-E5C6-FA39-E4BC-5DE4939007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5"/>
          <a:stretch/>
        </p:blipFill>
        <p:spPr>
          <a:xfrm>
            <a:off x="5004048" y="4383752"/>
            <a:ext cx="3400114" cy="197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804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18" y="6494445"/>
            <a:ext cx="2238874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7824" y="6451960"/>
            <a:ext cx="5584621" cy="40478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Исполнение бюджета Пермского муниципального округа за 2024 год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43508" y="48742"/>
            <a:ext cx="8856984" cy="7159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Расходование средств резервного фонда за 2024 год, тыс. руб.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0633748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543714"/>
              </p:ext>
            </p:extLst>
          </p:nvPr>
        </p:nvGraphicFramePr>
        <p:xfrm>
          <a:off x="157561" y="1412776"/>
          <a:ext cx="8856984" cy="475215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5887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61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66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Направления расхода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Выделено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Исполнено</a:t>
                      </a:r>
                      <a:endParaRPr lang="ru-RU" sz="1400" dirty="0">
                        <a:latin typeface="PermianSansTypeface" pitchFamily="50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130">
                <a:tc>
                  <a:txBody>
                    <a:bodyPr/>
                    <a:lstStyle/>
                    <a:p>
                      <a:pPr marL="72000" indent="0" algn="l" fontAlgn="ctr"/>
                      <a:r>
                        <a:rPr lang="ru-RU" sz="1400" u="none" strike="noStrike" dirty="0">
                          <a:effectLst/>
                          <a:latin typeface="Oswald" pitchFamily="2" charset="-52"/>
                        </a:rPr>
                        <a:t>Проведение работ по прочистке канализации по ул. Пионерская, ул. Школьная в </a:t>
                      </a:r>
                      <a:br>
                        <a:rPr lang="ru-RU" sz="1400" u="none" strike="noStrike" dirty="0">
                          <a:effectLst/>
                          <a:latin typeface="Oswald" pitchFamily="2" charset="-52"/>
                        </a:rPr>
                      </a:br>
                      <a:r>
                        <a:rPr lang="ru-RU" sz="1400" u="none" strike="noStrike" dirty="0">
                          <a:effectLst/>
                          <a:latin typeface="Oswald" pitchFamily="2" charset="-52"/>
                        </a:rPr>
                        <a:t>с. </a:t>
                      </a:r>
                      <a:r>
                        <a:rPr lang="ru-RU" sz="1400" u="none" strike="noStrike" dirty="0" err="1">
                          <a:effectLst/>
                          <a:latin typeface="Oswald" pitchFamily="2" charset="-52"/>
                        </a:rPr>
                        <a:t>Платошино</a:t>
                      </a:r>
                      <a:r>
                        <a:rPr lang="ru-RU" sz="1400" u="none" strike="noStrike" dirty="0">
                          <a:effectLst/>
                          <a:latin typeface="Oswald" pitchFamily="2" charset="-52"/>
                        </a:rPr>
                        <a:t> Пермского муниципального округа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Oswald" pitchFamily="2" charset="-52"/>
                        </a:rPr>
                        <a:t>77,2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Oswald" pitchFamily="2" charset="-52"/>
                        </a:rPr>
                        <a:t>77,2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91255">
                <a:tc>
                  <a:txBody>
                    <a:bodyPr/>
                    <a:lstStyle/>
                    <a:p>
                      <a:pPr marL="72000" indent="0" algn="l" fontAlgn="ctr"/>
                      <a:r>
                        <a:rPr lang="ru-RU" sz="1400" u="none" strike="noStrike" dirty="0">
                          <a:effectLst/>
                          <a:latin typeface="Oswald" pitchFamily="2" charset="-52"/>
                        </a:rPr>
                        <a:t>Ликвидация аварийной ситуации, связанной с обрушением моста через </a:t>
                      </a:r>
                    </a:p>
                    <a:p>
                      <a:pPr marL="72000" indent="0" algn="l" fontAlgn="ctr"/>
                      <a:r>
                        <a:rPr lang="ru-RU" sz="1400" u="none" strike="noStrike" dirty="0">
                          <a:effectLst/>
                          <a:latin typeface="Oswald" pitchFamily="2" charset="-52"/>
                        </a:rPr>
                        <a:t>р. </a:t>
                      </a:r>
                      <a:r>
                        <a:rPr lang="ru-RU" sz="1400" u="none" strike="noStrike" dirty="0" err="1">
                          <a:effectLst/>
                          <a:latin typeface="Oswald" pitchFamily="2" charset="-52"/>
                        </a:rPr>
                        <a:t>Голомысовка</a:t>
                      </a:r>
                      <a:r>
                        <a:rPr lang="ru-RU" sz="1400" u="none" strike="noStrike" dirty="0">
                          <a:effectLst/>
                          <a:latin typeface="Oswald" pitchFamily="2" charset="-52"/>
                        </a:rPr>
                        <a:t> на км 014+840 автомобильной дороги Горшки-</a:t>
                      </a:r>
                      <a:r>
                        <a:rPr lang="ru-RU" sz="1400" u="none" strike="noStrike" dirty="0" err="1">
                          <a:effectLst/>
                          <a:latin typeface="Oswald" pitchFamily="2" charset="-52"/>
                        </a:rPr>
                        <a:t>Новоильинское,в</a:t>
                      </a:r>
                      <a:r>
                        <a:rPr lang="ru-RU" sz="1400" u="none" strike="noStrike" dirty="0">
                          <a:effectLst/>
                          <a:latin typeface="Oswald" pitchFamily="2" charset="-52"/>
                        </a:rPr>
                        <a:t> том числе:</a:t>
                      </a:r>
                      <a:br>
                        <a:rPr lang="ru-RU" sz="1400" u="none" strike="noStrike" dirty="0">
                          <a:effectLst/>
                          <a:latin typeface="Oswald" pitchFamily="2" charset="-52"/>
                        </a:rPr>
                      </a:br>
                      <a:r>
                        <a:rPr lang="ru-RU" sz="1400" u="none" strike="noStrike" dirty="0">
                          <a:effectLst/>
                          <a:latin typeface="Oswald" pitchFamily="2" charset="-52"/>
                        </a:rPr>
                        <a:t>- проведение специального обследования после аварии на объекте «Мост через </a:t>
                      </a:r>
                      <a:br>
                        <a:rPr lang="ru-RU" sz="1400" u="none" strike="noStrike" dirty="0">
                          <a:effectLst/>
                          <a:latin typeface="Oswald" pitchFamily="2" charset="-52"/>
                        </a:rPr>
                      </a:br>
                      <a:r>
                        <a:rPr lang="ru-RU" sz="1400" u="none" strike="noStrike" dirty="0">
                          <a:effectLst/>
                          <a:latin typeface="Oswald" pitchFamily="2" charset="-52"/>
                        </a:rPr>
                        <a:t>р. </a:t>
                      </a:r>
                      <a:r>
                        <a:rPr lang="ru-RU" sz="1400" u="none" strike="noStrike" dirty="0" err="1">
                          <a:effectLst/>
                          <a:latin typeface="Oswald" pitchFamily="2" charset="-52"/>
                        </a:rPr>
                        <a:t>Голомысовка</a:t>
                      </a:r>
                      <a:r>
                        <a:rPr lang="ru-RU" sz="1400" u="none" strike="noStrike" dirty="0">
                          <a:effectLst/>
                          <a:latin typeface="Oswald" pitchFamily="2" charset="-52"/>
                        </a:rPr>
                        <a:t> на км 014+840 автомобильной дороги Горшки-Новоильинское» -  230 тыс. руб.; </a:t>
                      </a:r>
                      <a:br>
                        <a:rPr lang="ru-RU" sz="1400" u="none" strike="noStrike" dirty="0">
                          <a:effectLst/>
                          <a:latin typeface="Oswald" pitchFamily="2" charset="-52"/>
                        </a:rPr>
                      </a:br>
                      <a:r>
                        <a:rPr lang="ru-RU" sz="1400" u="none" strike="noStrike" dirty="0">
                          <a:effectLst/>
                          <a:latin typeface="Oswald" pitchFamily="2" charset="-52"/>
                        </a:rPr>
                        <a:t>- устройство временного объезда моста через  р.</a:t>
                      </a:r>
                      <a:r>
                        <a:rPr lang="ru-RU" sz="1400" u="none" strike="noStrike" baseline="0" dirty="0">
                          <a:effectLst/>
                          <a:latin typeface="Oswald" pitchFamily="2" charset="-52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Oswald" pitchFamily="2" charset="-52"/>
                        </a:rPr>
                        <a:t>Голомысовка</a:t>
                      </a:r>
                      <a:r>
                        <a:rPr lang="ru-RU" sz="1400" u="none" strike="noStrike" dirty="0">
                          <a:effectLst/>
                          <a:latin typeface="Oswald" pitchFamily="2" charset="-52"/>
                        </a:rPr>
                        <a:t> на км 014+840 автомобильной дороги Горшки-Новоильинское - 11 922,8 тыс.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Oswald" pitchFamily="2" charset="-52"/>
                        </a:rPr>
                        <a:t>12 152,8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Oswald" pitchFamily="2" charset="-52"/>
                        </a:rPr>
                        <a:t>12 152,8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1172">
                <a:tc>
                  <a:txBody>
                    <a:bodyPr/>
                    <a:lstStyle/>
                    <a:p>
                      <a:pPr marL="72000" indent="0" algn="l" fontAlgn="ctr"/>
                      <a:r>
                        <a:rPr lang="ru-RU" sz="1400" u="none" strike="noStrike" dirty="0">
                          <a:effectLst/>
                          <a:latin typeface="Oswald" pitchFamily="2" charset="-52"/>
                        </a:rPr>
                        <a:t>Для проведения работ по ремонту удерживающей балки над кв. 6 многоквартирного дома, расположенного по адресу: Пермский край, Пермский муниципальный округ, д. Петровка, ул. </a:t>
                      </a:r>
                      <a:r>
                        <a:rPr lang="ru-RU" sz="1400" u="none" strike="noStrike" dirty="0" err="1">
                          <a:effectLst/>
                          <a:latin typeface="Oswald" pitchFamily="2" charset="-52"/>
                        </a:rPr>
                        <a:t>Ташлыкова</a:t>
                      </a:r>
                      <a:r>
                        <a:rPr lang="ru-RU" sz="1400" u="none" strike="noStrike" dirty="0">
                          <a:effectLst/>
                          <a:latin typeface="Oswald" pitchFamily="2" charset="-52"/>
                        </a:rPr>
                        <a:t>, д. 19.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Oswald" pitchFamily="2" charset="-52"/>
                        </a:rPr>
                        <a:t>125,9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Oswald" pitchFamily="2" charset="-52"/>
                        </a:rPr>
                        <a:t>125,9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1172">
                <a:tc>
                  <a:txBody>
                    <a:bodyPr/>
                    <a:lstStyle/>
                    <a:p>
                      <a:pPr marL="72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Oswald" pitchFamily="2" charset="-52"/>
                        </a:rPr>
                        <a:t>Для предоставления меры социальной поддержки в виде единовременной  денежной выплаты гражданам РФ, заключившим контракт о прохождении военной службы в Вооруженных силах РФ в целях участия в специальной военной операции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Oswald" pitchFamily="2" charset="-52"/>
                        </a:rPr>
                        <a:t>19 850,0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Oswald" pitchFamily="2" charset="-52"/>
                        </a:rPr>
                        <a:t>19 850,0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swald" pitchFamily="2" charset="-5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6808">
                <a:tc>
                  <a:txBody>
                    <a:bodyPr/>
                    <a:lstStyle/>
                    <a:p>
                      <a:pPr marL="72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anose="02020603050405020304" pitchFamily="18" charset="0"/>
                        </a:rPr>
                        <a:t>Для проведения аварийно-восстановительных работ на сетях водоотведения в д.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anose="02020603050405020304" pitchFamily="18" charset="0"/>
                        </a:rPr>
                        <a:t>Кондратово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anose="02020603050405020304" pitchFamily="18" charset="0"/>
                        </a:rPr>
                        <a:t>, ул. 3-я Урожайная,14а Пермского муниципального округа Пермского края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anose="02020603050405020304" pitchFamily="18" charset="0"/>
                        </a:rPr>
                        <a:t>453,7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1172">
                <a:tc>
                  <a:txBody>
                    <a:bodyPr/>
                    <a:lstStyle/>
                    <a:p>
                      <a:pPr marL="72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anose="02020603050405020304" pitchFamily="18" charset="0"/>
                        </a:rPr>
                        <a:t>Для проведения аварийного ремонта объекта сети электроснабжения жилых домов КВЛ-0.4 по адресу: Пермский край, Пермский муниципальный округ, п. Ферма, ул. Заводская, протяженность 531 м, кадастровый номер 59:32:0370003:5382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anose="02020603050405020304" pitchFamily="18" charset="0"/>
                        </a:rPr>
                        <a:t>1 103,9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swald" pitchFamily="2" charset="-52"/>
                          <a:cs typeface="Times New Roman" panose="02020603050405020304" pitchFamily="18" charset="0"/>
                        </a:rPr>
                        <a:t>1 103,9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053" y="548680"/>
            <a:ext cx="9144000" cy="792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ru-RU" altLang="ru-RU" sz="1400" b="1" dirty="0">
              <a:solidFill>
                <a:srgbClr val="FF0000"/>
              </a:solidFill>
              <a:latin typeface="PermianSansTypeface" pitchFamily="50" charset="0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Oswald" pitchFamily="2" charset="-52"/>
                <a:cs typeface="Times New Roman" panose="02020603050405020304" pitchFamily="18" charset="0"/>
              </a:rPr>
              <a:t>ВСЕГО ПРЕДУСМОТРЕНО В БЮДЖЕТЕ – 42 114,2 тыс. руб. ВЫДЕЛЕНО  - 33 763,5 тыс. руб.,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Oswald" pitchFamily="2" charset="-52"/>
                <a:cs typeface="Times New Roman" panose="02020603050405020304" pitchFamily="18" charset="0"/>
              </a:rPr>
              <a:t>ИЗРАСХОДОВАНО – 33 309, 8 тыс. руб., в том числе:</a:t>
            </a:r>
          </a:p>
          <a:p>
            <a:pPr algn="ctr">
              <a:buFont typeface="Wingdings" pitchFamily="2" charset="2"/>
              <a:buNone/>
            </a:pPr>
            <a:endParaRPr lang="ru-RU" altLang="ru-RU" sz="1400" b="1" dirty="0">
              <a:solidFill>
                <a:srgbClr val="FF0000"/>
              </a:solidFill>
              <a:latin typeface="PermianSansTypeface" pitchFamily="50" charset="0"/>
            </a:endParaRPr>
          </a:p>
          <a:p>
            <a:pPr marL="45720" indent="0"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400" b="1" dirty="0">
              <a:latin typeface="PermianSansTypeface" pitchFamily="5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284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18" y="6494445"/>
            <a:ext cx="2238874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7824" y="6451960"/>
            <a:ext cx="5584621" cy="40478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Исполнение бюджета Пермского муниципального округа за 2024 год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43508" y="48742"/>
            <a:ext cx="8856984" cy="715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5929589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628800"/>
            <a:ext cx="9144000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ru-RU" altLang="ru-RU" sz="1400" b="1" dirty="0">
              <a:solidFill>
                <a:srgbClr val="FF0000"/>
              </a:solidFill>
              <a:latin typeface="PermianSansTypeface" pitchFamily="50" charset="0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Финансово-экономическое управление администрации 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Пермского муниципального округа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Почтовый адрес: 614065, г. Пермь, 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ул. Верхне-</a:t>
            </a:r>
            <a:r>
              <a:rPr lang="ru-RU" altLang="ru-RU" sz="1800" b="1" dirty="0" err="1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Муллинская</a:t>
            </a: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71,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часы работы: с 8-00 до 12-00 с 13-00 до 17-00,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телефон </a:t>
            </a:r>
            <a:r>
              <a:rPr lang="en-US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294 67 90, </a:t>
            </a: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296 26 51, 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адрес электронной почты: </a:t>
            </a:r>
            <a:r>
              <a:rPr lang="en-US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feu@permsky.permkrai.ru</a:t>
            </a: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официальный сайт http://</a:t>
            </a:r>
            <a:r>
              <a:rPr lang="en-US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https://feu.permokrug.ru/</a:t>
            </a: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altLang="ru-RU" sz="1400" b="1" dirty="0">
              <a:solidFill>
                <a:srgbClr val="002060"/>
              </a:solidFill>
              <a:latin typeface="PermianSansTypeface" pitchFamily="50" charset="0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altLang="ru-RU" sz="1400" b="1" dirty="0">
              <a:solidFill>
                <a:srgbClr val="FF0000"/>
              </a:solidFill>
              <a:latin typeface="PermianSansTypeface" pitchFamily="50" charset="0"/>
            </a:endParaRPr>
          </a:p>
          <a:p>
            <a:pPr marL="45720" indent="0"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400" b="1" dirty="0">
              <a:solidFill>
                <a:prstClr val="black"/>
              </a:solidFill>
              <a:latin typeface="PermianSansTypeface" pitchFamily="5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234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https://permokrug.ru/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55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686324204"/>
              </p:ext>
            </p:extLst>
          </p:nvPr>
        </p:nvGraphicFramePr>
        <p:xfrm>
          <a:off x="384458" y="1213626"/>
          <a:ext cx="8574491" cy="249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678846"/>
              </p:ext>
            </p:extLst>
          </p:nvPr>
        </p:nvGraphicFramePr>
        <p:xfrm>
          <a:off x="235498" y="776439"/>
          <a:ext cx="8242146" cy="337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АДМИНИСТРАЦИЯ ПЕРМСКОГО МУНИЦИПАЛЬНОГО</a:t>
            </a:r>
            <a:r>
              <a:rPr lang="en-US" dirty="0"/>
              <a:t>  </a:t>
            </a:r>
            <a:r>
              <a:rPr lang="ru-RU" dirty="0"/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200" kern="0" dirty="0">
                <a:latin typeface="PermianSlabSerifTypeface" pitchFamily="50" charset="0"/>
              </a:rPr>
              <a:t>Динамика доходов бюджета Пермского муниципального округа за 2024 год, млн руб.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318745" cy="404788"/>
          </a:xfrm>
        </p:spPr>
        <p:txBody>
          <a:bodyPr/>
          <a:lstStyle/>
          <a:p>
            <a:pPr algn="l"/>
            <a:r>
              <a:rPr lang="ru-RU" dirty="0"/>
              <a:t>Исполнение бюджета Пермского муниципального округа за 2024  год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6B56F9B-D2E4-41BD-A021-835C48718D8D}"/>
              </a:ext>
            </a:extLst>
          </p:cNvPr>
          <p:cNvSpPr txBox="1"/>
          <p:nvPr/>
        </p:nvSpPr>
        <p:spPr>
          <a:xfrm>
            <a:off x="223652" y="765175"/>
            <a:ext cx="8735297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000" kern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023357755"/>
              </p:ext>
            </p:extLst>
          </p:nvPr>
        </p:nvGraphicFramePr>
        <p:xfrm>
          <a:off x="450927" y="3861048"/>
          <a:ext cx="3655791" cy="234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680571493"/>
              </p:ext>
            </p:extLst>
          </p:nvPr>
        </p:nvGraphicFramePr>
        <p:xfrm>
          <a:off x="4704938" y="3861048"/>
          <a:ext cx="3491535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33332" y="2028080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35,7 %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5627" y="2393259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9,7%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98533" y="2844455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54,6%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11244" y="2085482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9,4%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09612" y="2662499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55,2%</a:t>
            </a:r>
          </a:p>
        </p:txBody>
      </p:sp>
    </p:spTree>
    <p:extLst>
      <p:ext uri="{BB962C8B-B14F-4D97-AF65-F5344CB8AC3E}">
        <p14:creationId xmlns:p14="http://schemas.microsoft.com/office/powerpoint/2010/main" val="146272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13659322"/>
              </p:ext>
            </p:extLst>
          </p:nvPr>
        </p:nvGraphicFramePr>
        <p:xfrm>
          <a:off x="179513" y="2204864"/>
          <a:ext cx="100091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516970"/>
              </p:ext>
            </p:extLst>
          </p:nvPr>
        </p:nvGraphicFramePr>
        <p:xfrm>
          <a:off x="-1476672" y="1328217"/>
          <a:ext cx="12313368" cy="85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461275"/>
              </p:ext>
            </p:extLst>
          </p:nvPr>
        </p:nvGraphicFramePr>
        <p:xfrm>
          <a:off x="1979712" y="1628889"/>
          <a:ext cx="9694350" cy="62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18" y="6494445"/>
            <a:ext cx="2238874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</a:t>
            </a:r>
            <a:r>
              <a:rPr lang="en-US" dirty="0">
                <a:latin typeface="PermianSlabSerifTypeface" pitchFamily="50" charset="0"/>
              </a:rPr>
              <a:t>  </a:t>
            </a:r>
            <a:r>
              <a:rPr lang="ru-RU" dirty="0">
                <a:latin typeface="PermianSlabSerifTypeface" pitchFamily="50" charset="0"/>
              </a:rPr>
              <a:t>ОКРУГА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6AF84E-DE59-41F3-A813-587DAFDD9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44624"/>
            <a:ext cx="8640960" cy="715962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200" kern="0" dirty="0">
                <a:latin typeface="PermianSlabSerifTypeface" pitchFamily="50" charset="0"/>
              </a:rPr>
              <a:t>Налоговые и неналоговые доходы бюджета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200" kern="0" dirty="0">
                <a:latin typeface="PermianSlabSerifTypeface" pitchFamily="50" charset="0"/>
              </a:rPr>
              <a:t>Пермского муниципального округа, млн. руб.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0201" y="1053912"/>
            <a:ext cx="860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PermianSerifTypeface" pitchFamily="50" charset="0"/>
              </a:rPr>
              <a:t>+29,4%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65896" y="2954154"/>
            <a:ext cx="1018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PermianSansTypeface" pitchFamily="50" charset="0"/>
              </a:rPr>
              <a:t>84,3%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97928" y="4643262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PermianSansTypeface" pitchFamily="50" charset="0"/>
              </a:rPr>
              <a:t>15,7%</a:t>
            </a:r>
          </a:p>
        </p:txBody>
      </p:sp>
      <p:sp>
        <p:nvSpPr>
          <p:cNvPr id="20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 txBox="1">
            <a:spLocks/>
          </p:cNvSpPr>
          <p:nvPr/>
        </p:nvSpPr>
        <p:spPr>
          <a:xfrm>
            <a:off x="2771800" y="6453212"/>
            <a:ext cx="5844382" cy="404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ru-RU" dirty="0"/>
              <a:t>Исполнение бюджета Пермского муниципального округа за  2024 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7298" y="1628889"/>
            <a:ext cx="87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ermianSansTypeface" pitchFamily="50" charset="0"/>
              </a:rPr>
              <a:t>2 744</a:t>
            </a:r>
          </a:p>
        </p:txBody>
      </p:sp>
    </p:spTree>
    <p:extLst>
      <p:ext uri="{BB962C8B-B14F-4D97-AF65-F5344CB8AC3E}">
        <p14:creationId xmlns:p14="http://schemas.microsoft.com/office/powerpoint/2010/main" val="218535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18" y="6494445"/>
            <a:ext cx="2238874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800645" cy="404788"/>
          </a:xfrm>
        </p:spPr>
        <p:txBody>
          <a:bodyPr/>
          <a:lstStyle/>
          <a:p>
            <a:r>
              <a:rPr lang="ru-RU" dirty="0"/>
              <a:t>Исполнение бюджета Пермского муниципального округа за 2024 год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51520" y="49213"/>
            <a:ext cx="8892480" cy="7159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Структура налоговых и неналоговых доходов бюджета Пермского муниципального округа, %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8782362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14501703"/>
              </p:ext>
            </p:extLst>
          </p:nvPr>
        </p:nvGraphicFramePr>
        <p:xfrm>
          <a:off x="611560" y="908720"/>
          <a:ext cx="828092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628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18" y="6494445"/>
            <a:ext cx="2238874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656629" cy="404788"/>
          </a:xfrm>
        </p:spPr>
        <p:txBody>
          <a:bodyPr/>
          <a:lstStyle/>
          <a:p>
            <a:r>
              <a:rPr lang="ru-RU" dirty="0"/>
              <a:t>Исполнение бюджета Пермского муниципального округа за 2024 год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41219" y="0"/>
            <a:ext cx="9009865" cy="76517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sz="2000" dirty="0">
                <a:latin typeface="PermianSlabSerifTypeface" pitchFamily="50" charset="0"/>
                <a:cs typeface="Times New Roman" panose="02020603050405020304" pitchFamily="18" charset="0"/>
              </a:rPr>
              <a:t>Поступления по налогу на доходы физических лиц в бюджет Пермского муниципального округа,  (с учетом доп. норматива)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01288708"/>
              </p:ext>
            </p:extLst>
          </p:nvPr>
        </p:nvGraphicFramePr>
        <p:xfrm>
          <a:off x="314155" y="908720"/>
          <a:ext cx="8496944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89889058"/>
              </p:ext>
            </p:extLst>
          </p:nvPr>
        </p:nvGraphicFramePr>
        <p:xfrm>
          <a:off x="170139" y="3861048"/>
          <a:ext cx="8784976" cy="238709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20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17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39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46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428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ermianSlabSerifTypeface" pitchFamily="50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effectLst/>
                        <a:latin typeface="PermianSlabSerifTypeface" pitchFamily="50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ermianSlabSerifTypeface" pitchFamily="50" charset="0"/>
                          <a:ea typeface="Times New Roman"/>
                          <a:cs typeface="Times New Roman" panose="02020603050405020304" pitchFamily="18" charset="0"/>
                        </a:rPr>
                        <a:t>План исходя из расчетов Ми</a:t>
                      </a:r>
                      <a:r>
                        <a:rPr lang="ru-RU" sz="1400" baseline="0" dirty="0">
                          <a:effectLst/>
                          <a:latin typeface="PermianSlabSerifTypeface" pitchFamily="50" charset="0"/>
                          <a:ea typeface="Times New Roman"/>
                          <a:cs typeface="Times New Roman" panose="02020603050405020304" pitchFamily="18" charset="0"/>
                        </a:rPr>
                        <a:t>нфина Пермского края на 01.01.2025 год</a:t>
                      </a:r>
                      <a:endParaRPr lang="ru-RU" sz="1400" dirty="0">
                        <a:effectLst/>
                        <a:latin typeface="PermianSlabSerifTypeface" pitchFamily="50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ermianSlabSerifTypeface" pitchFamily="50" charset="0"/>
                          <a:cs typeface="Times New Roman" panose="02020603050405020304" pitchFamily="18" charset="0"/>
                        </a:rPr>
                        <a:t>Исполнено на 01.01.2025 года</a:t>
                      </a:r>
                      <a:endParaRPr lang="ru-RU" sz="1400" dirty="0">
                        <a:effectLst/>
                        <a:latin typeface="PermianSlabSerifTypeface" pitchFamily="50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ermianSlabSerifTypeface" pitchFamily="50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400" dirty="0">
                        <a:effectLst/>
                        <a:latin typeface="PermianSlabSerifTypeface" pitchFamily="50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ermianSlabSerifTypeface" pitchFamily="50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effectLst/>
                        <a:latin typeface="PermianSlabSerifTypeface" pitchFamily="50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ermianSlabSerifTypeface" pitchFamily="50" charset="0"/>
                          <a:cs typeface="Times New Roman" panose="02020603050405020304" pitchFamily="18" charset="0"/>
                        </a:rPr>
                        <a:t> %</a:t>
                      </a:r>
                      <a:endParaRPr lang="ru-RU" sz="1400" dirty="0">
                        <a:effectLst/>
                        <a:latin typeface="PermianSlabSerifTypeface" pitchFamily="50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ermianSlabSerifTypeface" pitchFamily="50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PermianSlabSerifTypeface" pitchFamily="50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ermianSlabSerifTypeface" pitchFamily="50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ermianSlabSerifTypeface" pitchFamily="50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ermianSlabSerifTypeface" pitchFamily="50" charset="0"/>
                          <a:cs typeface="Times New Roman" panose="02020603050405020304" pitchFamily="18" charset="0"/>
                        </a:rPr>
                        <a:t>4=3-2</a:t>
                      </a:r>
                      <a:endParaRPr lang="ru-RU" sz="1400" dirty="0">
                        <a:effectLst/>
                        <a:latin typeface="PermianSlabSerifTypeface" pitchFamily="50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ermianSlabSerifTypeface" pitchFamily="50" charset="0"/>
                          <a:cs typeface="Times New Roman" panose="02020603050405020304" pitchFamily="18" charset="0"/>
                        </a:rPr>
                        <a:t>5=3/2*100</a:t>
                      </a:r>
                      <a:endParaRPr lang="ru-RU" sz="1400" dirty="0">
                        <a:effectLst/>
                        <a:latin typeface="PermianSlabSerifTypeface" pitchFamily="50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27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ermianSlabSerifTypeface" pitchFamily="50" charset="0"/>
                          <a:cs typeface="Times New Roman" panose="02020603050405020304" pitchFamily="18" charset="0"/>
                        </a:rPr>
                        <a:t>Налог на доходы  физических лиц</a:t>
                      </a:r>
                      <a:endParaRPr lang="ru-RU" sz="1400" dirty="0">
                        <a:effectLst/>
                        <a:latin typeface="PermianSlabSerifTypeface" pitchFamily="50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ea typeface="Times New Roman"/>
                          <a:cs typeface="Times New Roman" panose="02020603050405020304" pitchFamily="18" charset="0"/>
                        </a:rPr>
                        <a:t>1 518,5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anose="02020603050405020304" pitchFamily="18" charset="0"/>
                        </a:rPr>
                        <a:t>2 095,6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ea typeface="Times New Roman"/>
                          <a:cs typeface="Times New Roman" panose="02020603050405020304" pitchFamily="18" charset="0"/>
                        </a:rPr>
                        <a:t>577,1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ea typeface="Times New Roman"/>
                          <a:cs typeface="Times New Roman" panose="02020603050405020304" pitchFamily="18" charset="0"/>
                        </a:rPr>
                        <a:t>138,0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29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PermianSlabSerifTypeface" pitchFamily="50" charset="0"/>
                          <a:cs typeface="Times New Roman" panose="02020603050405020304" pitchFamily="18" charset="0"/>
                        </a:rPr>
                        <a:t>Дополнительный норматив по НДФЛ взамен дотации</a:t>
                      </a:r>
                      <a:endParaRPr lang="ru-RU" sz="1400" dirty="0">
                        <a:effectLst/>
                        <a:latin typeface="PermianSlabSerifTypeface" pitchFamily="50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ea typeface="Times New Roman"/>
                          <a:cs typeface="Times New Roman" panose="02020603050405020304" pitchFamily="18" charset="0"/>
                        </a:rPr>
                        <a:t>702,4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cs typeface="Times New Roman" panose="02020603050405020304" pitchFamily="18" charset="0"/>
                        </a:rPr>
                        <a:t>970,8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ermianSlabSerifTypeface" pitchFamily="50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ea typeface="Times New Roman"/>
                          <a:cs typeface="Times New Roman" panose="02020603050405020304" pitchFamily="18" charset="0"/>
                        </a:rPr>
                        <a:t>268,4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ermianSlabSerifTypeface" pitchFamily="50" charset="0"/>
                          <a:ea typeface="Times New Roman"/>
                          <a:cs typeface="Times New Roman" panose="02020603050405020304" pitchFamily="18" charset="0"/>
                        </a:rPr>
                        <a:t>138,2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4135" y="3068960"/>
            <a:ext cx="885698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ermianSansTypeface" pitchFamily="50" charset="0"/>
              </a:rPr>
              <a:t>Анализ поступлений налога на доходы физических лиц по дополнительному нормативу отчислений (29,0940 %), млн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1800" y="141277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  <a:latin typeface="PermianSansTypeface" pitchFamily="50" charset="0"/>
              </a:rPr>
              <a:t>+31,1 %</a:t>
            </a:r>
          </a:p>
        </p:txBody>
      </p:sp>
    </p:spTree>
    <p:extLst>
      <p:ext uri="{BB962C8B-B14F-4D97-AF65-F5344CB8AC3E}">
        <p14:creationId xmlns:p14="http://schemas.microsoft.com/office/powerpoint/2010/main" val="3154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1CD262A5-94F7-443C-A438-4EB522C20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918" y="6494445"/>
            <a:ext cx="2238874" cy="338137"/>
          </a:xfrm>
        </p:spPr>
        <p:txBody>
          <a:bodyPr/>
          <a:lstStyle/>
          <a:p>
            <a:r>
              <a:rPr lang="ru-RU" dirty="0">
                <a:latin typeface="PermianSlabSerifTypeface" pitchFamily="50" charset="0"/>
              </a:rPr>
              <a:t>АДМИНИСТРАЦИЯ ПЕРМСКОГО МУНИЦИПАЛЬНОГО ОКРУГА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F8E97F5-C70C-46EB-9A27-08B89CEF5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3763" y="6438293"/>
            <a:ext cx="5512613" cy="404788"/>
          </a:xfrm>
        </p:spPr>
        <p:txBody>
          <a:bodyPr/>
          <a:lstStyle/>
          <a:p>
            <a:r>
              <a:rPr lang="ru-RU" dirty="0"/>
              <a:t>Исполнение бюджета Пермского муниципального округа за 2024 год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00462" y="0"/>
            <a:ext cx="8736034" cy="76517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sz="2200" dirty="0">
                <a:latin typeface="PermianSlabSerifTypeface" pitchFamily="50" charset="0"/>
                <a:cs typeface="Times New Roman" panose="02020603050405020304" pitchFamily="18" charset="0"/>
              </a:rPr>
              <a:t>Поступления по налогам на совокупный доход в бюджет Пермского муниципального округа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86154826"/>
              </p:ext>
            </p:extLst>
          </p:nvPr>
        </p:nvGraphicFramePr>
        <p:xfrm>
          <a:off x="179512" y="1916832"/>
          <a:ext cx="871296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08716"/>
              </p:ext>
            </p:extLst>
          </p:nvPr>
        </p:nvGraphicFramePr>
        <p:xfrm>
          <a:off x="827584" y="764704"/>
          <a:ext cx="8568952" cy="563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56267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11.xml><?xml version="1.0" encoding="utf-8"?>
<a:theme xmlns:a="http://schemas.openxmlformats.org/drawingml/2006/main" name="16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3.xml><?xml version="1.0" encoding="utf-8"?>
<a:theme xmlns:a="http://schemas.openxmlformats.org/drawingml/2006/main" name="2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8.xml><?xml version="1.0" encoding="utf-8"?>
<a:theme xmlns:a="http://schemas.openxmlformats.org/drawingml/2006/main" name="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9.xml><?xml version="1.0" encoding="utf-8"?>
<a:theme xmlns:a="http://schemas.openxmlformats.org/drawingml/2006/main" name="4_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3CDED48-7DB2-4702-9FA5-9099D4A796CC}" vid="{F79A91E8-31BE-40C7-AF58-03015B263842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K-pres">
    <a:dk1>
      <a:srgbClr val="1C2D38"/>
    </a:dk1>
    <a:lt1>
      <a:srgbClr val="FFFFFF"/>
    </a:lt1>
    <a:dk2>
      <a:srgbClr val="41647D"/>
    </a:dk2>
    <a:lt2>
      <a:srgbClr val="E2EBF0"/>
    </a:lt2>
    <a:accent1>
      <a:srgbClr val="EB1E23"/>
    </a:accent1>
    <a:accent2>
      <a:srgbClr val="FFEB00"/>
    </a:accent2>
    <a:accent3>
      <a:srgbClr val="0089CF"/>
    </a:accent3>
    <a:accent4>
      <a:srgbClr val="F7931E"/>
    </a:accent4>
    <a:accent5>
      <a:srgbClr val="23C332"/>
    </a:accent5>
    <a:accent6>
      <a:srgbClr val="911EE1"/>
    </a:accent6>
    <a:hlink>
      <a:srgbClr val="00669A"/>
    </a:hlink>
    <a:folHlink>
      <a:srgbClr val="0799D3"/>
    </a:folHlink>
  </a:clrScheme>
  <a:fontScheme name="PK-pres">
    <a:majorFont>
      <a:latin typeface="PermianSlabSerifTypeface"/>
      <a:ea typeface=""/>
      <a:cs typeface=""/>
    </a:majorFont>
    <a:minorFont>
      <a:latin typeface="PermianSansTypeface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17008</TotalTime>
  <Words>4403</Words>
  <Application>Microsoft Office PowerPoint</Application>
  <PresentationFormat>Экран (4:3)</PresentationFormat>
  <Paragraphs>1179</Paragraphs>
  <Slides>45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45</vt:i4>
      </vt:variant>
    </vt:vector>
  </HeadingPairs>
  <TitlesOfParts>
    <vt:vector size="56" baseType="lpstr">
      <vt:lpstr>Тема Office</vt:lpstr>
      <vt:lpstr>1_Слайд презентации</vt:lpstr>
      <vt:lpstr>2_Слайд презентации</vt:lpstr>
      <vt:lpstr>1_Тема Office</vt:lpstr>
      <vt:lpstr>2_Тема Office</vt:lpstr>
      <vt:lpstr>3_Тема Office</vt:lpstr>
      <vt:lpstr>3_Слайд презентации</vt:lpstr>
      <vt:lpstr>Слайд презентации</vt:lpstr>
      <vt:lpstr>4_Слайд презентации</vt:lpstr>
      <vt:lpstr>5_Слайд презентации</vt:lpstr>
      <vt:lpstr>16_Слайд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feu21-01</dc:creator>
  <cp:lastModifiedBy>Косых Ирина Федоровна</cp:lastModifiedBy>
  <cp:revision>676</cp:revision>
  <cp:lastPrinted>2025-04-23T08:32:05Z</cp:lastPrinted>
  <dcterms:created xsi:type="dcterms:W3CDTF">2018-04-12T10:07:47Z</dcterms:created>
  <dcterms:modified xsi:type="dcterms:W3CDTF">2025-04-23T08:34:08Z</dcterms:modified>
</cp:coreProperties>
</file>